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307"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60" r:id="rId22"/>
    <p:sldId id="298" r:id="rId23"/>
    <p:sldId id="261" r:id="rId24"/>
    <p:sldId id="309" r:id="rId25"/>
    <p:sldId id="262" r:id="rId26"/>
    <p:sldId id="308" r:id="rId27"/>
    <p:sldId id="264" r:id="rId28"/>
    <p:sldId id="265" r:id="rId29"/>
    <p:sldId id="266" r:id="rId30"/>
    <p:sldId id="267" r:id="rId31"/>
    <p:sldId id="311" r:id="rId32"/>
    <p:sldId id="268" r:id="rId33"/>
    <p:sldId id="269" r:id="rId34"/>
    <p:sldId id="270" r:id="rId35"/>
    <p:sldId id="271" r:id="rId36"/>
    <p:sldId id="293" r:id="rId37"/>
    <p:sldId id="294" r:id="rId38"/>
    <p:sldId id="295" r:id="rId39"/>
    <p:sldId id="296" r:id="rId40"/>
    <p:sldId id="310" r:id="rId41"/>
    <p:sldId id="272" r:id="rId42"/>
    <p:sldId id="273" r:id="rId43"/>
    <p:sldId id="297" r:id="rId44"/>
    <p:sldId id="274" r:id="rId45"/>
    <p:sldId id="275" r:id="rId46"/>
    <p:sldId id="299" r:id="rId47"/>
    <p:sldId id="300" r:id="rId48"/>
    <p:sldId id="301" r:id="rId49"/>
    <p:sldId id="302" r:id="rId50"/>
    <p:sldId id="303" r:id="rId51"/>
    <p:sldId id="304" r:id="rId52"/>
    <p:sldId id="305" r:id="rId53"/>
    <p:sldId id="306" r:id="rId54"/>
    <p:sldId id="291" r:id="rId55"/>
    <p:sldId id="292" r:id="rId56"/>
  </p:sldIdLst>
  <p:sldSz cx="9144000" cy="5143500" type="screen16x9"/>
  <p:notesSz cx="6858000" cy="9144000"/>
  <p:embeddedFontLst>
    <p:embeddedFont>
      <p:font typeface="Merriweather" charset="0"/>
      <p:regular r:id="rId58"/>
      <p:bold r:id="rId59"/>
      <p:italic r:id="rId60"/>
      <p:boldItalic r:id="rId61"/>
    </p:embeddedFont>
    <p:embeddedFont>
      <p:font typeface="PT Sans Narrow" charset="0"/>
      <p:regular r:id="rId62"/>
      <p:bold r:id="rId63"/>
    </p:embeddedFont>
    <p:embeddedFont>
      <p:font typeface="Open Sans" charset="0"/>
      <p:regular r:id="rId64"/>
      <p:bold r:id="rId65"/>
      <p:italic r:id="rId66"/>
      <p:boldItalic r:id="rId67"/>
    </p:embeddedFont>
    <p:embeddedFont>
      <p:font typeface="Roboto Slab" charset="0"/>
      <p:regular r:id="rId68"/>
      <p:bold r:id="rId69"/>
    </p:embeddedFont>
    <p:embeddedFont>
      <p:font typeface="Roboto Mono" charset="0"/>
      <p:regular r:id="rId70"/>
      <p:bold r:id="rId71"/>
      <p:italic r:id="rId72"/>
      <p:boldItalic r:id="rId73"/>
    </p:embeddedFont>
    <p:embeddedFont>
      <p:font typeface="Lato" charset="0"/>
      <p:regular r:id="rId74"/>
      <p:bold r:id="rId75"/>
      <p:italic r:id="rId76"/>
      <p:boldItalic r:id="rId77"/>
    </p:embeddedFont>
    <p:embeddedFont>
      <p:font typeface="Proxima Nova"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91" d="100"/>
          <a:sy n="91" d="100"/>
        </p:scale>
        <p:origin x="-798"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1a489dc97_0_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1a489dc97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1a489dc97_0_1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1a489dc97_0_1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1a489dc97_0_1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1a489dc97_0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1a489dc97_0_1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1a489dc97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1a489dc97_0_1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1a489dc97_0_1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1a489dc97_0_1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1a489dc97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1a489dc97_0_1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1a489dc97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1a489dc97_0_1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1a489dc97_0_1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1a489dc97_0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1a489dc97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1a489dc97_0_1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1a489dc97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1a489dc9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1a489dc9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1a489dc97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1a489dc97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1a489dc97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1a489dc97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1a489dc9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1a489dc9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1a489dc97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1a489dc97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1a489dc97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1a489dc97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1a489dc97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1a489dc97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1a489dc97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1a489dc97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1a489dc97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1a489dc97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1a489dc9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1a489dc9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1a489dc97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1a489dc97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1a489dc9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1a489dc9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1a489dc97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1a489dc97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1a489dc97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1a489dc97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1a489dc97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1a489dc9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1a489dc97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1a489dc97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1a489dc97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1a489dc97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1a489dc97_0_1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1a489dc97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1a489dc97_0_1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1a489dc97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1a489dc97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1a489dc9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1a489dc97_0_1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1a489dc97_0_1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1a489dc97_0_1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1a489dc97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1a489dc97_0_1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1a489dc97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1a489dc97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1a489dc97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1a489dc97_0_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1a489dc97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wedg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43025" y="264700"/>
            <a:ext cx="6843300" cy="719700"/>
          </a:xfrm>
          <a:prstGeom prst="rect">
            <a:avLst/>
          </a:prstGeom>
        </p:spPr>
        <p:txBody>
          <a:bodyPr spcFirstLastPara="1" wrap="square" lIns="91425" tIns="91425" rIns="91425" bIns="91425" anchor="b" anchorCtr="0">
            <a:noAutofit/>
          </a:bodyPr>
          <a:lstStyle/>
          <a:p>
            <a:pPr marL="50800" marR="50800" lvl="0" indent="0" algn="l" rtl="0">
              <a:lnSpc>
                <a:spcPct val="115000"/>
              </a:lnSpc>
              <a:spcBef>
                <a:spcPts val="2400"/>
              </a:spcBef>
              <a:spcAft>
                <a:spcPts val="600"/>
              </a:spcAft>
              <a:buNone/>
            </a:pPr>
            <a:r>
              <a:rPr lang="en" sz="2400">
                <a:solidFill>
                  <a:srgbClr val="000000"/>
                </a:solidFill>
                <a:latin typeface="Arial"/>
                <a:ea typeface="Arial"/>
                <a:cs typeface="Arial"/>
                <a:sym typeface="Arial"/>
              </a:rPr>
              <a:t>     </a:t>
            </a:r>
            <a:r>
              <a:rPr lang="en" sz="2400">
                <a:solidFill>
                  <a:srgbClr val="F6B26B"/>
                </a:solidFill>
                <a:latin typeface="Arial"/>
                <a:ea typeface="Arial"/>
                <a:cs typeface="Arial"/>
                <a:sym typeface="Arial"/>
              </a:rPr>
              <a:t> </a:t>
            </a:r>
            <a:r>
              <a:rPr lang="en" sz="2400">
                <a:solidFill>
                  <a:srgbClr val="FF9900"/>
                </a:solidFill>
                <a:latin typeface="Merriweather"/>
                <a:ea typeface="Merriweather"/>
                <a:cs typeface="Merriweather"/>
                <a:sym typeface="Merriweather"/>
              </a:rPr>
              <a:t>Scoreboard with Schedule and Analysis</a:t>
            </a:r>
            <a:endParaRPr sz="2400">
              <a:solidFill>
                <a:srgbClr val="FF9900"/>
              </a:solidFill>
              <a:latin typeface="Merriweather"/>
              <a:ea typeface="Merriweather"/>
              <a:cs typeface="Merriweather"/>
              <a:sym typeface="Merriweather"/>
            </a:endParaRPr>
          </a:p>
        </p:txBody>
      </p:sp>
      <p:sp>
        <p:nvSpPr>
          <p:cNvPr id="67" name="Google Shape;67;p13"/>
          <p:cNvSpPr txBox="1">
            <a:spLocks noGrp="1"/>
          </p:cNvSpPr>
          <p:nvPr>
            <p:ph type="subTitle" idx="1"/>
          </p:nvPr>
        </p:nvSpPr>
        <p:spPr>
          <a:xfrm>
            <a:off x="2136750" y="1187525"/>
            <a:ext cx="2580300" cy="27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a:solidFill>
                  <a:srgbClr val="EFEFEF"/>
                </a:solidFill>
                <a:latin typeface="Roboto Slab"/>
                <a:ea typeface="Roboto Slab"/>
                <a:cs typeface="Roboto Slab"/>
                <a:sym typeface="Roboto Slab"/>
              </a:rPr>
              <a:t>Project mentor:</a:t>
            </a:r>
            <a:endParaRPr sz="1800">
              <a:solidFill>
                <a:srgbClr val="EFEFEF"/>
              </a:solidFill>
              <a:latin typeface="Roboto Slab"/>
              <a:ea typeface="Roboto Slab"/>
              <a:cs typeface="Roboto Slab"/>
              <a:sym typeface="Roboto Slab"/>
            </a:endParaRPr>
          </a:p>
          <a:p>
            <a:pPr marL="0" lvl="0" indent="0" algn="ctr" rtl="0">
              <a:spcBef>
                <a:spcPts val="0"/>
              </a:spcBef>
              <a:spcAft>
                <a:spcPts val="0"/>
              </a:spcAft>
              <a:buNone/>
            </a:pPr>
            <a:endParaRPr sz="1800">
              <a:solidFill>
                <a:srgbClr val="EFEFEF"/>
              </a:solidFill>
              <a:latin typeface="Roboto Slab"/>
              <a:ea typeface="Roboto Slab"/>
              <a:cs typeface="Roboto Slab"/>
              <a:sym typeface="Roboto Slab"/>
            </a:endParaRPr>
          </a:p>
          <a:p>
            <a:pPr marL="0" lvl="0" indent="0" algn="l" rtl="0">
              <a:spcBef>
                <a:spcPts val="0"/>
              </a:spcBef>
              <a:spcAft>
                <a:spcPts val="0"/>
              </a:spcAft>
              <a:buNone/>
            </a:pPr>
            <a:r>
              <a:rPr lang="en" sz="1800">
                <a:solidFill>
                  <a:srgbClr val="EFEFEF"/>
                </a:solidFill>
                <a:latin typeface="Roboto Slab"/>
                <a:ea typeface="Roboto Slab"/>
                <a:cs typeface="Roboto Slab"/>
                <a:sym typeface="Roboto Slab"/>
              </a:rPr>
              <a:t>Prof. Ankita kanojiya</a:t>
            </a:r>
            <a:endParaRPr sz="1800">
              <a:solidFill>
                <a:srgbClr val="EFEFEF"/>
              </a:solidFill>
              <a:latin typeface="Roboto Slab"/>
              <a:ea typeface="Roboto Slab"/>
              <a:cs typeface="Roboto Slab"/>
              <a:sym typeface="Roboto Slab"/>
            </a:endParaRPr>
          </a:p>
          <a:p>
            <a:pPr marL="0" lvl="0" indent="0" algn="l" rtl="0">
              <a:spcBef>
                <a:spcPts val="0"/>
              </a:spcBef>
              <a:spcAft>
                <a:spcPts val="0"/>
              </a:spcAft>
              <a:buNone/>
            </a:pPr>
            <a:r>
              <a:rPr lang="en" sz="1400">
                <a:solidFill>
                  <a:srgbClr val="EFEFEF"/>
                </a:solidFill>
                <a:latin typeface="Roboto Slab"/>
                <a:ea typeface="Roboto Slab"/>
                <a:cs typeface="Roboto Slab"/>
                <a:sym typeface="Roboto Slab"/>
              </a:rPr>
              <a:t>GLS University FCAIT,iMsc(IT)</a:t>
            </a:r>
            <a:endParaRPr sz="1400">
              <a:solidFill>
                <a:srgbClr val="EFEFEF"/>
              </a:solidFill>
              <a:latin typeface="Roboto Slab"/>
              <a:ea typeface="Roboto Slab"/>
              <a:cs typeface="Roboto Slab"/>
              <a:sym typeface="Roboto Slab"/>
            </a:endParaRPr>
          </a:p>
          <a:p>
            <a:pPr marL="0" lvl="0" indent="0" algn="l" rtl="0">
              <a:spcBef>
                <a:spcPts val="0"/>
              </a:spcBef>
              <a:spcAft>
                <a:spcPts val="0"/>
              </a:spcAft>
              <a:buNone/>
            </a:pPr>
            <a:r>
              <a:rPr lang="en" sz="1400">
                <a:solidFill>
                  <a:srgbClr val="EFEFEF"/>
                </a:solidFill>
                <a:latin typeface="Roboto Slab"/>
                <a:ea typeface="Roboto Slab"/>
                <a:cs typeface="Roboto Slab"/>
                <a:sym typeface="Roboto Slab"/>
              </a:rPr>
              <a:t>Ahmedabad</a:t>
            </a:r>
            <a:endParaRPr sz="1400">
              <a:solidFill>
                <a:srgbClr val="EFEFEF"/>
              </a:solidFill>
              <a:latin typeface="Roboto Slab"/>
              <a:ea typeface="Roboto Slab"/>
              <a:cs typeface="Roboto Slab"/>
              <a:sym typeface="Roboto Slab"/>
            </a:endParaRPr>
          </a:p>
        </p:txBody>
      </p:sp>
      <p:sp>
        <p:nvSpPr>
          <p:cNvPr id="68" name="Google Shape;68;p13"/>
          <p:cNvSpPr txBox="1"/>
          <p:nvPr/>
        </p:nvSpPr>
        <p:spPr>
          <a:xfrm>
            <a:off x="4893525" y="1101725"/>
            <a:ext cx="3080100" cy="27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ctr" rtl="0">
              <a:spcBef>
                <a:spcPts val="0"/>
              </a:spcBef>
              <a:spcAft>
                <a:spcPts val="0"/>
              </a:spcAft>
              <a:buNone/>
            </a:pPr>
            <a:endParaRPr sz="1800" dirty="0">
              <a:latin typeface="Open Sans"/>
              <a:ea typeface="Open Sans"/>
              <a:cs typeface="Open Sans"/>
              <a:sym typeface="Open Sans"/>
            </a:endParaRPr>
          </a:p>
          <a:p>
            <a:pPr marL="0" lvl="0" indent="0" algn="ctr" rtl="0">
              <a:spcBef>
                <a:spcPts val="0"/>
              </a:spcBef>
              <a:spcAft>
                <a:spcPts val="0"/>
              </a:spcAft>
              <a:buNone/>
            </a:pPr>
            <a:r>
              <a:rPr lang="en" sz="1800" dirty="0">
                <a:solidFill>
                  <a:srgbClr val="EFEFEF"/>
                </a:solidFill>
                <a:latin typeface="Roboto Slab"/>
                <a:ea typeface="Roboto Slab"/>
                <a:cs typeface="Roboto Slab"/>
                <a:sym typeface="Roboto Slab"/>
              </a:rPr>
              <a:t>An application by                                               </a:t>
            </a:r>
            <a:endParaRPr sz="1800" dirty="0">
              <a:solidFill>
                <a:srgbClr val="EFEFEF"/>
              </a:solidFill>
              <a:latin typeface="Roboto Slab"/>
              <a:ea typeface="Roboto Slab"/>
              <a:cs typeface="Roboto Slab"/>
              <a:sym typeface="Roboto Slab"/>
            </a:endParaRPr>
          </a:p>
          <a:p>
            <a:pPr marL="0" lvl="0" indent="0" algn="l" rtl="0">
              <a:spcBef>
                <a:spcPts val="0"/>
              </a:spcBef>
              <a:spcAft>
                <a:spcPts val="0"/>
              </a:spcAft>
              <a:buNone/>
            </a:pPr>
            <a:endParaRPr dirty="0">
              <a:solidFill>
                <a:srgbClr val="EFEFEF"/>
              </a:solidFill>
              <a:latin typeface="Roboto Slab"/>
              <a:ea typeface="Roboto Slab"/>
              <a:cs typeface="Roboto Slab"/>
              <a:sym typeface="Roboto Slab"/>
            </a:endParaRPr>
          </a:p>
          <a:p>
            <a:pPr marL="0" lvl="0" indent="0" algn="ctr" rtl="0">
              <a:spcBef>
                <a:spcPts val="0"/>
              </a:spcBef>
              <a:spcAft>
                <a:spcPts val="0"/>
              </a:spcAft>
              <a:buNone/>
            </a:pPr>
            <a:r>
              <a:rPr lang="en" dirty="0">
                <a:solidFill>
                  <a:srgbClr val="EFEFEF"/>
                </a:solidFill>
                <a:latin typeface="Roboto Slab"/>
                <a:ea typeface="Roboto Slab"/>
                <a:cs typeface="Roboto Slab"/>
                <a:sym typeface="Roboto Slab"/>
              </a:rPr>
              <a:t>Neha Aswani,IM17A2</a:t>
            </a:r>
            <a:endParaRPr dirty="0">
              <a:solidFill>
                <a:srgbClr val="EFEFEF"/>
              </a:solidFill>
              <a:latin typeface="Roboto Slab"/>
              <a:ea typeface="Roboto Slab"/>
              <a:cs typeface="Roboto Slab"/>
              <a:sym typeface="Roboto Slab"/>
            </a:endParaRPr>
          </a:p>
          <a:p>
            <a:pPr marL="0" lvl="0" indent="0" algn="ctr" rtl="0">
              <a:spcBef>
                <a:spcPts val="0"/>
              </a:spcBef>
              <a:spcAft>
                <a:spcPts val="0"/>
              </a:spcAft>
              <a:buNone/>
            </a:pPr>
            <a:r>
              <a:rPr lang="en" dirty="0">
                <a:solidFill>
                  <a:srgbClr val="EFEFEF"/>
                </a:solidFill>
                <a:latin typeface="Roboto Slab"/>
                <a:ea typeface="Roboto Slab"/>
                <a:cs typeface="Roboto Slab"/>
                <a:sym typeface="Roboto Slab"/>
              </a:rPr>
              <a:t>Trusha Bhavsar,IM17A3</a:t>
            </a:r>
            <a:endParaRPr dirty="0">
              <a:solidFill>
                <a:srgbClr val="EFEFEF"/>
              </a:solidFill>
              <a:latin typeface="Roboto Slab"/>
              <a:ea typeface="Roboto Slab"/>
              <a:cs typeface="Roboto Slab"/>
              <a:sym typeface="Roboto Slab"/>
            </a:endParaRPr>
          </a:p>
          <a:p>
            <a:pPr marL="0" lvl="0" indent="0" algn="ctr" rtl="0">
              <a:spcBef>
                <a:spcPts val="0"/>
              </a:spcBef>
              <a:spcAft>
                <a:spcPts val="0"/>
              </a:spcAft>
              <a:buNone/>
            </a:pPr>
            <a:r>
              <a:rPr lang="en" dirty="0">
                <a:solidFill>
                  <a:srgbClr val="EFEFEF"/>
                </a:solidFill>
                <a:latin typeface="Roboto Slab"/>
                <a:ea typeface="Roboto Slab"/>
                <a:cs typeface="Roboto Slab"/>
                <a:sym typeface="Roboto Slab"/>
              </a:rPr>
              <a:t>Aayush </a:t>
            </a:r>
            <a:r>
              <a:rPr lang="en" dirty="0" smtClean="0">
                <a:solidFill>
                  <a:srgbClr val="EFEFEF"/>
                </a:solidFill>
                <a:latin typeface="Roboto Slab"/>
                <a:ea typeface="Roboto Slab"/>
                <a:cs typeface="Roboto Slab"/>
                <a:sym typeface="Roboto Slab"/>
              </a:rPr>
              <a:t>Ramrakhyani,IM17A44</a:t>
            </a:r>
            <a:endParaRPr dirty="0">
              <a:solidFill>
                <a:srgbClr val="EFEFEF"/>
              </a:solidFill>
              <a:latin typeface="Roboto Slab"/>
              <a:ea typeface="Roboto Slab"/>
              <a:cs typeface="Roboto Slab"/>
              <a:sym typeface="Roboto Slab"/>
            </a:endParaRPr>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body" idx="1"/>
          </p:nvPr>
        </p:nvSpPr>
        <p:spPr>
          <a:xfrm>
            <a:off x="5189000" y="1226725"/>
            <a:ext cx="3105900" cy="14028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SEQUENCE DIAGRAM FOR LOGIN</a:t>
            </a:r>
            <a:endParaRPr>
              <a:solidFill>
                <a:srgbClr val="FF9900"/>
              </a:solidFill>
            </a:endParaRPr>
          </a:p>
          <a:p>
            <a:pPr marL="0" lvl="0" indent="0" algn="l" rtl="0">
              <a:spcBef>
                <a:spcPts val="1200"/>
              </a:spcBef>
              <a:spcAft>
                <a:spcPts val="0"/>
              </a:spcAft>
              <a:buNone/>
            </a:pPr>
            <a:endParaRPr/>
          </a:p>
        </p:txBody>
      </p:sp>
      <p:pic>
        <p:nvPicPr>
          <p:cNvPr id="241" name="Google Shape;241;p37"/>
          <p:cNvPicPr preferRelativeResize="0"/>
          <p:nvPr/>
        </p:nvPicPr>
        <p:blipFill>
          <a:blip r:embed="rId3">
            <a:alphaModFix/>
          </a:blip>
          <a:stretch>
            <a:fillRect/>
          </a:stretch>
        </p:blipFill>
        <p:spPr>
          <a:xfrm>
            <a:off x="152400" y="79025"/>
            <a:ext cx="4758949" cy="49556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body" idx="1"/>
          </p:nvPr>
        </p:nvSpPr>
        <p:spPr>
          <a:xfrm>
            <a:off x="5001125" y="1475000"/>
            <a:ext cx="4045500" cy="5988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COLLABORATION DIAGRAM FOR LOGIN</a:t>
            </a:r>
            <a:endParaRPr>
              <a:solidFill>
                <a:srgbClr val="FF9900"/>
              </a:solidFill>
            </a:endParaRPr>
          </a:p>
          <a:p>
            <a:pPr marL="0" lvl="0" indent="0" algn="l" rtl="0">
              <a:spcBef>
                <a:spcPts val="1200"/>
              </a:spcBef>
              <a:spcAft>
                <a:spcPts val="0"/>
              </a:spcAft>
              <a:buNone/>
            </a:pPr>
            <a:endParaRPr/>
          </a:p>
        </p:txBody>
      </p:sp>
      <p:pic>
        <p:nvPicPr>
          <p:cNvPr id="247" name="Google Shape;247;p38"/>
          <p:cNvPicPr preferRelativeResize="0"/>
          <p:nvPr/>
        </p:nvPicPr>
        <p:blipFill>
          <a:blip r:embed="rId3">
            <a:alphaModFix/>
          </a:blip>
          <a:stretch>
            <a:fillRect/>
          </a:stretch>
        </p:blipFill>
        <p:spPr>
          <a:xfrm>
            <a:off x="152400" y="152400"/>
            <a:ext cx="4649350" cy="485562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body" idx="1"/>
          </p:nvPr>
        </p:nvSpPr>
        <p:spPr>
          <a:xfrm>
            <a:off x="5650900" y="1226725"/>
            <a:ext cx="3207600" cy="12855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rgbClr val="FF9900"/>
                </a:solidFill>
              </a:rPr>
              <a:t>COLLABORATION DIAGRAM FOR USER SIDE SCOREBOARD</a:t>
            </a:r>
            <a:endParaRPr>
              <a:solidFill>
                <a:srgbClr val="FF9900"/>
              </a:solidFill>
            </a:endParaRPr>
          </a:p>
          <a:p>
            <a:pPr marL="0" lvl="0" indent="0" algn="l" rtl="0">
              <a:spcBef>
                <a:spcPts val="1200"/>
              </a:spcBef>
              <a:spcAft>
                <a:spcPts val="0"/>
              </a:spcAft>
              <a:buNone/>
            </a:pPr>
            <a:endParaRPr/>
          </a:p>
        </p:txBody>
      </p:sp>
      <p:pic>
        <p:nvPicPr>
          <p:cNvPr id="253" name="Google Shape;253;p39"/>
          <p:cNvPicPr preferRelativeResize="0"/>
          <p:nvPr/>
        </p:nvPicPr>
        <p:blipFill>
          <a:blip r:embed="rId3">
            <a:alphaModFix/>
          </a:blip>
          <a:stretch>
            <a:fillRect/>
          </a:stretch>
        </p:blipFill>
        <p:spPr>
          <a:xfrm>
            <a:off x="152400" y="152400"/>
            <a:ext cx="4870125" cy="485562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body" idx="1"/>
          </p:nvPr>
        </p:nvSpPr>
        <p:spPr>
          <a:xfrm>
            <a:off x="4918450" y="1171925"/>
            <a:ext cx="3791400" cy="10272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COLLABORATION DIAGRAM FOR ADMIN SIDE SCOREBOARD</a:t>
            </a:r>
            <a:endParaRPr>
              <a:solidFill>
                <a:srgbClr val="FF9900"/>
              </a:solidFill>
            </a:endParaRPr>
          </a:p>
          <a:p>
            <a:pPr marL="0" lvl="0" indent="0" algn="l" rtl="0">
              <a:spcBef>
                <a:spcPts val="1200"/>
              </a:spcBef>
              <a:spcAft>
                <a:spcPts val="0"/>
              </a:spcAft>
              <a:buNone/>
            </a:pPr>
            <a:endParaRPr/>
          </a:p>
        </p:txBody>
      </p:sp>
      <p:pic>
        <p:nvPicPr>
          <p:cNvPr id="259" name="Google Shape;259;p40"/>
          <p:cNvPicPr preferRelativeResize="0"/>
          <p:nvPr/>
        </p:nvPicPr>
        <p:blipFill>
          <a:blip r:embed="rId3">
            <a:alphaModFix/>
          </a:blip>
          <a:stretch>
            <a:fillRect/>
          </a:stretch>
        </p:blipFill>
        <p:spPr>
          <a:xfrm>
            <a:off x="152400" y="91550"/>
            <a:ext cx="4584750" cy="489955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body" idx="1"/>
          </p:nvPr>
        </p:nvSpPr>
        <p:spPr>
          <a:xfrm>
            <a:off x="4836725" y="1101475"/>
            <a:ext cx="3646200" cy="12525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 COLLABORATION DIAGRAM FOR USER SIDE SCHEDULE</a:t>
            </a:r>
            <a:r>
              <a:rPr lang="en" sz="1400" b="1" u="sng">
                <a:solidFill>
                  <a:srgbClr val="000000"/>
                </a:solidFill>
                <a:latin typeface="Times New Roman"/>
                <a:ea typeface="Times New Roman"/>
                <a:cs typeface="Times New Roman"/>
                <a:sym typeface="Times New Roman"/>
              </a:rPr>
              <a:t> </a:t>
            </a:r>
            <a:endParaRPr sz="1400" b="1" u="sng">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pic>
        <p:nvPicPr>
          <p:cNvPr id="265" name="Google Shape;265;p41"/>
          <p:cNvPicPr preferRelativeResize="0"/>
          <p:nvPr/>
        </p:nvPicPr>
        <p:blipFill>
          <a:blip r:embed="rId3">
            <a:alphaModFix/>
          </a:blip>
          <a:stretch>
            <a:fillRect/>
          </a:stretch>
        </p:blipFill>
        <p:spPr>
          <a:xfrm>
            <a:off x="152400" y="152400"/>
            <a:ext cx="4369075" cy="49026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body" idx="1"/>
          </p:nvPr>
        </p:nvSpPr>
        <p:spPr>
          <a:xfrm>
            <a:off x="5001150" y="1811600"/>
            <a:ext cx="3184200" cy="5988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COLLABORATION DIAGRAM FOR ADMIN SIDE SCHEDULE</a:t>
            </a:r>
            <a:endParaRPr>
              <a:solidFill>
                <a:srgbClr val="FF9900"/>
              </a:solidFill>
            </a:endParaRPr>
          </a:p>
          <a:p>
            <a:pPr marL="0" lvl="0" indent="0" algn="l" rtl="0">
              <a:spcBef>
                <a:spcPts val="1200"/>
              </a:spcBef>
              <a:spcAft>
                <a:spcPts val="0"/>
              </a:spcAft>
              <a:buNone/>
            </a:pPr>
            <a:endParaRPr/>
          </a:p>
        </p:txBody>
      </p:sp>
      <p:pic>
        <p:nvPicPr>
          <p:cNvPr id="271" name="Google Shape;271;p42"/>
          <p:cNvPicPr preferRelativeResize="0"/>
          <p:nvPr/>
        </p:nvPicPr>
        <p:blipFill>
          <a:blip r:embed="rId3">
            <a:alphaModFix/>
          </a:blip>
          <a:stretch>
            <a:fillRect/>
          </a:stretch>
        </p:blipFill>
        <p:spPr>
          <a:xfrm>
            <a:off x="152400" y="118175"/>
            <a:ext cx="4419600" cy="490862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body" idx="1"/>
          </p:nvPr>
        </p:nvSpPr>
        <p:spPr>
          <a:xfrm>
            <a:off x="5118575" y="827475"/>
            <a:ext cx="3012000" cy="24036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ACTIVITY DIAGRAM FOR SCOREBOARD, SCHEDULE AND ANALYSIS</a:t>
            </a:r>
            <a:endParaRPr>
              <a:solidFill>
                <a:srgbClr val="FF9900"/>
              </a:solidFill>
            </a:endParaRPr>
          </a:p>
          <a:p>
            <a:pPr marL="0" lvl="0" indent="0" algn="l" rtl="0">
              <a:spcBef>
                <a:spcPts val="1200"/>
              </a:spcBef>
              <a:spcAft>
                <a:spcPts val="0"/>
              </a:spcAft>
              <a:buNone/>
            </a:pPr>
            <a:endParaRPr/>
          </a:p>
        </p:txBody>
      </p:sp>
      <p:pic>
        <p:nvPicPr>
          <p:cNvPr id="277" name="Google Shape;277;p43"/>
          <p:cNvPicPr preferRelativeResize="0"/>
          <p:nvPr/>
        </p:nvPicPr>
        <p:blipFill>
          <a:blip r:embed="rId3">
            <a:alphaModFix/>
          </a:blip>
          <a:stretch>
            <a:fillRect/>
          </a:stretch>
        </p:blipFill>
        <p:spPr>
          <a:xfrm>
            <a:off x="152400" y="146350"/>
            <a:ext cx="4556975" cy="485385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body" idx="1"/>
          </p:nvPr>
        </p:nvSpPr>
        <p:spPr>
          <a:xfrm>
            <a:off x="4734925" y="1238950"/>
            <a:ext cx="3035400" cy="14439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STATE CHART DIAGRAM FOR LOGIN</a:t>
            </a:r>
            <a:endParaRPr>
              <a:solidFill>
                <a:srgbClr val="FF9900"/>
              </a:solidFill>
            </a:endParaRPr>
          </a:p>
          <a:p>
            <a:pPr marL="0" lvl="0" indent="0" algn="l" rtl="0">
              <a:spcBef>
                <a:spcPts val="1200"/>
              </a:spcBef>
              <a:spcAft>
                <a:spcPts val="0"/>
              </a:spcAft>
              <a:buNone/>
            </a:pPr>
            <a:endParaRPr/>
          </a:p>
        </p:txBody>
      </p:sp>
      <p:pic>
        <p:nvPicPr>
          <p:cNvPr id="283" name="Google Shape;283;p44"/>
          <p:cNvPicPr preferRelativeResize="0"/>
          <p:nvPr/>
        </p:nvPicPr>
        <p:blipFill>
          <a:blip r:embed="rId3">
            <a:alphaModFix/>
          </a:blip>
          <a:stretch>
            <a:fillRect/>
          </a:stretch>
        </p:blipFill>
        <p:spPr>
          <a:xfrm>
            <a:off x="152400" y="152400"/>
            <a:ext cx="3992943" cy="4838699"/>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body" idx="1"/>
          </p:nvPr>
        </p:nvSpPr>
        <p:spPr>
          <a:xfrm>
            <a:off x="4846000" y="989625"/>
            <a:ext cx="4137900" cy="14349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120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STATE CHART DIAGRAM FOR LIVE SCORE</a:t>
            </a:r>
            <a:endParaRPr>
              <a:solidFill>
                <a:srgbClr val="FF9900"/>
              </a:solidFill>
            </a:endParaRPr>
          </a:p>
        </p:txBody>
      </p:sp>
      <p:pic>
        <p:nvPicPr>
          <p:cNvPr id="289" name="Google Shape;289;p45"/>
          <p:cNvPicPr preferRelativeResize="0"/>
          <p:nvPr/>
        </p:nvPicPr>
        <p:blipFill>
          <a:blip r:embed="rId3">
            <a:alphaModFix/>
          </a:blip>
          <a:stretch>
            <a:fillRect/>
          </a:stretch>
        </p:blipFill>
        <p:spPr>
          <a:xfrm>
            <a:off x="152400" y="138525"/>
            <a:ext cx="4419600" cy="489297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body" idx="1"/>
          </p:nvPr>
        </p:nvSpPr>
        <p:spPr>
          <a:xfrm>
            <a:off x="4930650" y="1064825"/>
            <a:ext cx="3606900" cy="19155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STATE CHART DIAGRAM OF SCOREBOARD</a:t>
            </a:r>
            <a:endParaRPr>
              <a:solidFill>
                <a:srgbClr val="FF9900"/>
              </a:solidFill>
            </a:endParaRPr>
          </a:p>
          <a:p>
            <a:pPr marL="0" lvl="0" indent="0" algn="l" rtl="0">
              <a:spcBef>
                <a:spcPts val="1200"/>
              </a:spcBef>
              <a:spcAft>
                <a:spcPts val="0"/>
              </a:spcAft>
              <a:buNone/>
            </a:pPr>
            <a:endParaRPr/>
          </a:p>
        </p:txBody>
      </p:sp>
      <p:pic>
        <p:nvPicPr>
          <p:cNvPr id="295" name="Google Shape;295;p46"/>
          <p:cNvPicPr preferRelativeResize="0"/>
          <p:nvPr/>
        </p:nvPicPr>
        <p:blipFill>
          <a:blip r:embed="rId3">
            <a:alphaModFix/>
          </a:blip>
          <a:stretch>
            <a:fillRect/>
          </a:stretch>
        </p:blipFill>
        <p:spPr>
          <a:xfrm>
            <a:off x="152400" y="122875"/>
            <a:ext cx="4517100" cy="493212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rgbClr val="FF9900"/>
                </a:solidFill>
              </a:rPr>
              <a:t>Contents</a:t>
            </a:r>
            <a:endParaRPr b="0">
              <a:solidFill>
                <a:srgbClr val="FF9900"/>
              </a:solidFill>
            </a:endParaRPr>
          </a:p>
        </p:txBody>
      </p:sp>
      <p:sp>
        <p:nvSpPr>
          <p:cNvPr id="74" name="Google Shape;74;p14"/>
          <p:cNvSpPr txBox="1"/>
          <p:nvPr/>
        </p:nvSpPr>
        <p:spPr>
          <a:xfrm>
            <a:off x="337925" y="1292075"/>
            <a:ext cx="8542800" cy="3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75" name="Google Shape;75;p14"/>
          <p:cNvSpPr txBox="1"/>
          <p:nvPr/>
        </p:nvSpPr>
        <p:spPr>
          <a:xfrm>
            <a:off x="315575" y="1335775"/>
            <a:ext cx="8509800" cy="350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App description</a:t>
            </a:r>
            <a:endParaRPr sz="1800" dirty="0">
              <a:solidFill>
                <a:srgbClr val="D9D9D9"/>
              </a:solidFill>
              <a:latin typeface="Roboto Mono"/>
              <a:ea typeface="Roboto Mono"/>
              <a:cs typeface="Roboto Mono"/>
              <a:sym typeface="Roboto Mono"/>
            </a:endParaRPr>
          </a:p>
          <a:p>
            <a:pPr marL="457200" lvl="0" indent="0" algn="l" rtl="0">
              <a:spcBef>
                <a:spcPts val="0"/>
              </a:spcBef>
              <a:spcAft>
                <a:spcPts val="0"/>
              </a:spcAft>
              <a:buNone/>
            </a:pPr>
            <a:endParaRPr sz="1800" dirty="0">
              <a:solidFill>
                <a:srgbClr val="D9D9D9"/>
              </a:solidFill>
              <a:latin typeface="Roboto Mono"/>
              <a:ea typeface="Roboto Mono"/>
              <a:cs typeface="Roboto Mono"/>
              <a:sym typeface="Roboto Mono"/>
            </a:endParaRPr>
          </a:p>
          <a:p>
            <a:pPr marL="457200" lvl="0"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Modules</a:t>
            </a:r>
            <a:endParaRPr sz="1800" dirty="0">
              <a:solidFill>
                <a:srgbClr val="D9D9D9"/>
              </a:solidFill>
              <a:latin typeface="Roboto Mono"/>
              <a:ea typeface="Roboto Mono"/>
              <a:cs typeface="Roboto Mono"/>
              <a:sym typeface="Roboto Mono"/>
            </a:endParaRPr>
          </a:p>
          <a:p>
            <a:pPr marL="457200" lvl="0" indent="0" algn="l" rtl="0">
              <a:spcBef>
                <a:spcPts val="0"/>
              </a:spcBef>
              <a:spcAft>
                <a:spcPts val="0"/>
              </a:spcAft>
              <a:buNone/>
            </a:pPr>
            <a:endParaRPr sz="1800" dirty="0">
              <a:solidFill>
                <a:srgbClr val="D9D9D9"/>
              </a:solidFill>
              <a:latin typeface="Roboto Mono"/>
              <a:ea typeface="Roboto Mono"/>
              <a:cs typeface="Roboto Mono"/>
              <a:sym typeface="Roboto Mono"/>
            </a:endParaRPr>
          </a:p>
          <a:p>
            <a:pPr marL="457200" lvl="0"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Working of application</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Name and logo</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Admin side schedule</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US" sz="1800" dirty="0" smtClean="0">
                <a:solidFill>
                  <a:srgbClr val="D9D9D9"/>
                </a:solidFill>
                <a:latin typeface="Roboto Mono"/>
                <a:ea typeface="Roboto Mono"/>
                <a:cs typeface="Roboto Mono"/>
                <a:sym typeface="Roboto Mono"/>
              </a:rPr>
              <a:t>User</a:t>
            </a:r>
            <a:r>
              <a:rPr lang="en" sz="1800" dirty="0" smtClean="0">
                <a:solidFill>
                  <a:srgbClr val="D9D9D9"/>
                </a:solidFill>
                <a:latin typeface="Roboto Mono"/>
                <a:ea typeface="Roboto Mono"/>
                <a:cs typeface="Roboto Mono"/>
                <a:sym typeface="Roboto Mono"/>
              </a:rPr>
              <a:t> </a:t>
            </a:r>
            <a:r>
              <a:rPr lang="en" sz="1800" dirty="0">
                <a:solidFill>
                  <a:srgbClr val="D9D9D9"/>
                </a:solidFill>
                <a:latin typeface="Roboto Mono"/>
                <a:ea typeface="Roboto Mono"/>
                <a:cs typeface="Roboto Mono"/>
                <a:sym typeface="Roboto Mono"/>
              </a:rPr>
              <a:t>side schedule</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Admin side scoreboard</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US" sz="1800" dirty="0" smtClean="0">
                <a:solidFill>
                  <a:srgbClr val="D9D9D9"/>
                </a:solidFill>
                <a:latin typeface="Roboto Mono"/>
                <a:ea typeface="Roboto Mono"/>
                <a:cs typeface="Roboto Mono"/>
                <a:sym typeface="Roboto Mono"/>
              </a:rPr>
              <a:t>User</a:t>
            </a:r>
            <a:r>
              <a:rPr lang="en" sz="1800" dirty="0" smtClean="0">
                <a:solidFill>
                  <a:srgbClr val="D9D9D9"/>
                </a:solidFill>
                <a:latin typeface="Roboto Mono"/>
                <a:ea typeface="Roboto Mono"/>
                <a:cs typeface="Roboto Mono"/>
                <a:sym typeface="Roboto Mono"/>
              </a:rPr>
              <a:t> </a:t>
            </a:r>
            <a:r>
              <a:rPr lang="en" sz="1800" dirty="0">
                <a:solidFill>
                  <a:srgbClr val="D9D9D9"/>
                </a:solidFill>
                <a:latin typeface="Roboto Mono"/>
                <a:ea typeface="Roboto Mono"/>
                <a:cs typeface="Roboto Mono"/>
                <a:sym typeface="Roboto Mono"/>
              </a:rPr>
              <a:t>side scoreboard</a:t>
            </a:r>
            <a:endParaRPr sz="1800" dirty="0">
              <a:solidFill>
                <a:srgbClr val="D9D9D9"/>
              </a:solidFill>
              <a:latin typeface="Roboto Mono"/>
              <a:ea typeface="Roboto Mono"/>
              <a:cs typeface="Roboto Mono"/>
              <a:sym typeface="Roboto Mono"/>
            </a:endParaRPr>
          </a:p>
          <a:p>
            <a:pPr marL="914400" lvl="1" indent="-342900" algn="l" rtl="0">
              <a:spcBef>
                <a:spcPts val="0"/>
              </a:spcBef>
              <a:spcAft>
                <a:spcPts val="0"/>
              </a:spcAft>
              <a:buClr>
                <a:srgbClr val="D9D9D9"/>
              </a:buClr>
              <a:buSzPts val="1800"/>
              <a:buFont typeface="Roboto Mono"/>
              <a:buChar char="○"/>
            </a:pPr>
            <a:r>
              <a:rPr lang="en" sz="1800" dirty="0">
                <a:solidFill>
                  <a:srgbClr val="D9D9D9"/>
                </a:solidFill>
                <a:latin typeface="Roboto Mono"/>
                <a:ea typeface="Roboto Mono"/>
                <a:cs typeface="Roboto Mono"/>
                <a:sym typeface="Roboto Mono"/>
              </a:rPr>
              <a:t>Analysis</a:t>
            </a:r>
            <a:endParaRPr sz="1800" dirty="0">
              <a:solidFill>
                <a:srgbClr val="D9D9D9"/>
              </a:solidFill>
              <a:latin typeface="Roboto Mono"/>
              <a:ea typeface="Roboto Mono"/>
              <a:cs typeface="Roboto Mono"/>
              <a:sym typeface="Roboto Mono"/>
            </a:endParaRPr>
          </a:p>
          <a:p>
            <a:pPr marL="0" lvl="0" indent="0" algn="l" rtl="0">
              <a:spcBef>
                <a:spcPts val="0"/>
              </a:spcBef>
              <a:spcAft>
                <a:spcPts val="0"/>
              </a:spcAft>
              <a:buNone/>
            </a:pPr>
            <a:endParaRPr sz="1800" dirty="0">
              <a:solidFill>
                <a:srgbClr val="D9D9D9"/>
              </a:solidFill>
              <a:latin typeface="Roboto Mono"/>
              <a:ea typeface="Roboto Mono"/>
              <a:cs typeface="Roboto Mono"/>
              <a:sym typeface="Roboto Mono"/>
            </a:endParaRPr>
          </a:p>
        </p:txBody>
      </p:sp>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body" idx="1"/>
          </p:nvPr>
        </p:nvSpPr>
        <p:spPr>
          <a:xfrm>
            <a:off x="4650300" y="921400"/>
            <a:ext cx="3261000" cy="22233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sz="14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a:solidFill>
                  <a:srgbClr val="FF9900"/>
                </a:solidFill>
              </a:rPr>
              <a:t>CLASS DIAGRAM OF SCOREBOARD, SCHEDULE AND ANALYSIS</a:t>
            </a:r>
            <a:endParaRPr>
              <a:solidFill>
                <a:srgbClr val="FF9900"/>
              </a:solidFill>
            </a:endParaRPr>
          </a:p>
          <a:p>
            <a:pPr marL="0" lvl="0" indent="0" algn="l" rtl="0">
              <a:spcBef>
                <a:spcPts val="1200"/>
              </a:spcBef>
              <a:spcAft>
                <a:spcPts val="0"/>
              </a:spcAft>
              <a:buNone/>
            </a:pPr>
            <a:endParaRPr/>
          </a:p>
        </p:txBody>
      </p:sp>
      <p:pic>
        <p:nvPicPr>
          <p:cNvPr id="301" name="Google Shape;301;p47"/>
          <p:cNvPicPr preferRelativeResize="0"/>
          <p:nvPr/>
        </p:nvPicPr>
        <p:blipFill>
          <a:blip r:embed="rId3">
            <a:alphaModFix/>
          </a:blip>
          <a:stretch>
            <a:fillRect/>
          </a:stretch>
        </p:blipFill>
        <p:spPr>
          <a:xfrm>
            <a:off x="152400" y="52425"/>
            <a:ext cx="4157699" cy="5031472"/>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4650" y="219200"/>
            <a:ext cx="4045200" cy="8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sportify</a:t>
            </a:r>
            <a:endParaRPr>
              <a:solidFill>
                <a:srgbClr val="FF9900"/>
              </a:solidFill>
            </a:endParaRPr>
          </a:p>
        </p:txBody>
      </p:sp>
      <p:sp>
        <p:nvSpPr>
          <p:cNvPr id="91" name="Google Shape;91;p17"/>
          <p:cNvSpPr txBox="1">
            <a:spLocks noGrp="1"/>
          </p:cNvSpPr>
          <p:nvPr>
            <p:ph type="subTitle" idx="1"/>
          </p:nvPr>
        </p:nvSpPr>
        <p:spPr>
          <a:xfrm>
            <a:off x="314650" y="1802600"/>
            <a:ext cx="4045200" cy="12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D9D9D9"/>
                </a:solidFill>
                <a:latin typeface="Roboto Slab"/>
                <a:ea typeface="Roboto Slab"/>
                <a:cs typeface="Roboto Slab"/>
                <a:sym typeface="Roboto Slab"/>
              </a:rPr>
              <a:t>Logo of application and name</a:t>
            </a:r>
            <a:endParaRPr sz="2400">
              <a:solidFill>
                <a:srgbClr val="D9D9D9"/>
              </a:solidFill>
              <a:latin typeface="Roboto Slab"/>
              <a:ea typeface="Roboto Slab"/>
              <a:cs typeface="Roboto Slab"/>
              <a:sym typeface="Roboto Slab"/>
            </a:endParaRPr>
          </a:p>
        </p:txBody>
      </p:sp>
      <p:pic>
        <p:nvPicPr>
          <p:cNvPr id="92" name="Google Shape;92;p17"/>
          <p:cNvPicPr preferRelativeResize="0"/>
          <p:nvPr/>
        </p:nvPicPr>
        <p:blipFill>
          <a:blip r:embed="rId3">
            <a:alphaModFix/>
          </a:blip>
          <a:stretch>
            <a:fillRect/>
          </a:stretch>
        </p:blipFill>
        <p:spPr>
          <a:xfrm>
            <a:off x="4893600" y="219200"/>
            <a:ext cx="3881895" cy="48387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90" y="231226"/>
            <a:ext cx="4045200" cy="1359641"/>
          </a:xfrm>
        </p:spPr>
        <p:txBody>
          <a:bodyPr/>
          <a:lstStyle/>
          <a:p>
            <a:r>
              <a:rPr lang="en-IN" dirty="0" smtClean="0">
                <a:solidFill>
                  <a:schemeClr val="accent4"/>
                </a:solidFill>
              </a:rPr>
              <a:t>Application without internet connection</a:t>
            </a:r>
            <a:endParaRPr lang="en-US" dirty="0">
              <a:solidFill>
                <a:schemeClr val="accent4"/>
              </a:solidFill>
            </a:endParaRPr>
          </a:p>
        </p:txBody>
      </p:sp>
      <p:sp>
        <p:nvSpPr>
          <p:cNvPr id="3" name="Subtitle 2"/>
          <p:cNvSpPr>
            <a:spLocks noGrp="1"/>
          </p:cNvSpPr>
          <p:nvPr>
            <p:ph type="subTitle" idx="1"/>
          </p:nvPr>
        </p:nvSpPr>
        <p:spPr>
          <a:xfrm>
            <a:off x="265500" y="1886046"/>
            <a:ext cx="4045200" cy="1897677"/>
          </a:xfrm>
        </p:spPr>
        <p:txBody>
          <a:bodyPr/>
          <a:lstStyle/>
          <a:p>
            <a:pPr algn="l"/>
            <a:r>
              <a:rPr lang="en-IN" dirty="0" smtClean="0">
                <a:solidFill>
                  <a:schemeClr val="bg1">
                    <a:lumMod val="85000"/>
                  </a:schemeClr>
                </a:solidFill>
                <a:latin typeface="Roboto Mono" charset="0"/>
                <a:ea typeface="Roboto Mono" charset="0"/>
              </a:rPr>
              <a:t>Application will show</a:t>
            </a:r>
          </a:p>
          <a:p>
            <a:pPr algn="l"/>
            <a:r>
              <a:rPr lang="en-IN" dirty="0" smtClean="0">
                <a:solidFill>
                  <a:schemeClr val="bg1">
                    <a:lumMod val="85000"/>
                  </a:schemeClr>
                </a:solidFill>
                <a:latin typeface="Roboto Mono" charset="0"/>
                <a:ea typeface="Roboto Mono" charset="0"/>
              </a:rPr>
              <a:t>dialog box if internet</a:t>
            </a:r>
          </a:p>
          <a:p>
            <a:pPr algn="l"/>
            <a:r>
              <a:rPr lang="en-IN" dirty="0" smtClean="0">
                <a:solidFill>
                  <a:schemeClr val="bg1">
                    <a:lumMod val="85000"/>
                  </a:schemeClr>
                </a:solidFill>
                <a:latin typeface="Roboto Mono" charset="0"/>
                <a:ea typeface="Roboto Mono" charset="0"/>
              </a:rPr>
              <a:t>connectivity is not</a:t>
            </a:r>
          </a:p>
          <a:p>
            <a:pPr algn="l"/>
            <a:r>
              <a:rPr lang="en-IN" dirty="0" smtClean="0">
                <a:solidFill>
                  <a:schemeClr val="bg1">
                    <a:lumMod val="85000"/>
                  </a:schemeClr>
                </a:solidFill>
                <a:latin typeface="Roboto Mono" charset="0"/>
                <a:ea typeface="Roboto Mono" charset="0"/>
              </a:rPr>
              <a:t>there.</a:t>
            </a:r>
            <a:endParaRPr lang="en-US" dirty="0">
              <a:solidFill>
                <a:schemeClr val="bg1">
                  <a:lumMod val="85000"/>
                </a:schemeClr>
              </a:solidFill>
              <a:latin typeface="Roboto Mono" charset="0"/>
              <a:ea typeface="Roboto Mono" charset="0"/>
            </a:endParaRPr>
          </a:p>
        </p:txBody>
      </p:sp>
      <p:pic>
        <p:nvPicPr>
          <p:cNvPr id="5" name="Picture 4" descr="Screenshot_2020-03-21-13-14-45-000_com.example.nat.jpg"/>
          <p:cNvPicPr>
            <a:picLocks noChangeAspect="1"/>
          </p:cNvPicPr>
          <p:nvPr/>
        </p:nvPicPr>
        <p:blipFill>
          <a:blip r:embed="rId2"/>
          <a:stretch>
            <a:fillRect/>
          </a:stretch>
        </p:blipFill>
        <p:spPr>
          <a:xfrm>
            <a:off x="5763250"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65500" y="186175"/>
            <a:ext cx="4045200" cy="7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Login page</a:t>
            </a:r>
            <a:endParaRPr dirty="0">
              <a:solidFill>
                <a:srgbClr val="FF9900"/>
              </a:solidFill>
            </a:endParaRPr>
          </a:p>
        </p:txBody>
      </p:sp>
      <p:sp>
        <p:nvSpPr>
          <p:cNvPr id="98" name="Google Shape;98;p18"/>
          <p:cNvSpPr txBox="1">
            <a:spLocks noGrp="1"/>
          </p:cNvSpPr>
          <p:nvPr>
            <p:ph type="subTitle" idx="1"/>
          </p:nvPr>
        </p:nvSpPr>
        <p:spPr>
          <a:xfrm>
            <a:off x="240450" y="1962400"/>
            <a:ext cx="4095300" cy="147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D9D9D9"/>
              </a:buClr>
              <a:buSzPts val="1800"/>
              <a:buFont typeface="Roboto Slab"/>
              <a:buChar char="●"/>
            </a:pPr>
            <a:r>
              <a:rPr lang="en" sz="1800">
                <a:solidFill>
                  <a:srgbClr val="D9D9D9"/>
                </a:solidFill>
                <a:latin typeface="Roboto Slab"/>
                <a:ea typeface="Roboto Slab"/>
                <a:cs typeface="Roboto Slab"/>
                <a:sym typeface="Roboto Slab"/>
              </a:rPr>
              <a:t>Registered admin and user can login.</a:t>
            </a:r>
            <a:endParaRPr sz="1800">
              <a:solidFill>
                <a:srgbClr val="D9D9D9"/>
              </a:solidFill>
              <a:latin typeface="Roboto Slab"/>
              <a:ea typeface="Roboto Slab"/>
              <a:cs typeface="Roboto Slab"/>
              <a:sym typeface="Roboto Slab"/>
            </a:endParaRPr>
          </a:p>
          <a:p>
            <a:pPr marL="457200" lvl="0" indent="-342900" algn="l" rtl="0">
              <a:spcBef>
                <a:spcPts val="0"/>
              </a:spcBef>
              <a:spcAft>
                <a:spcPts val="0"/>
              </a:spcAft>
              <a:buClr>
                <a:srgbClr val="D9D9D9"/>
              </a:buClr>
              <a:buSzPts val="1800"/>
              <a:buFont typeface="Roboto Slab"/>
              <a:buChar char="●"/>
            </a:pPr>
            <a:r>
              <a:rPr lang="en" sz="1800">
                <a:solidFill>
                  <a:srgbClr val="D9D9D9"/>
                </a:solidFill>
                <a:latin typeface="Roboto Slab"/>
                <a:ea typeface="Roboto Slab"/>
                <a:cs typeface="Roboto Slab"/>
                <a:sym typeface="Roboto Slab"/>
              </a:rPr>
              <a:t>New user can sign in and create their account.</a:t>
            </a:r>
            <a:endParaRPr sz="1800">
              <a:solidFill>
                <a:srgbClr val="D9D9D9"/>
              </a:solidFill>
              <a:latin typeface="Roboto Slab"/>
              <a:ea typeface="Roboto Slab"/>
              <a:cs typeface="Roboto Slab"/>
              <a:sym typeface="Roboto Slab"/>
            </a:endParaRPr>
          </a:p>
        </p:txBody>
      </p:sp>
      <p:pic>
        <p:nvPicPr>
          <p:cNvPr id="99" name="Google Shape;99;p18"/>
          <p:cNvPicPr preferRelativeResize="0"/>
          <p:nvPr/>
        </p:nvPicPr>
        <p:blipFill>
          <a:blip r:embed="rId3">
            <a:alphaModFix/>
          </a:blip>
          <a:stretch>
            <a:fillRect/>
          </a:stretch>
        </p:blipFill>
        <p:spPr>
          <a:xfrm>
            <a:off x="5764678" y="0"/>
            <a:ext cx="2401859"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38" y="241738"/>
            <a:ext cx="4045200" cy="834122"/>
          </a:xfrm>
        </p:spPr>
        <p:txBody>
          <a:bodyPr/>
          <a:lstStyle/>
          <a:p>
            <a:r>
              <a:rPr lang="en" dirty="0" smtClean="0">
                <a:solidFill>
                  <a:srgbClr val="FF9900"/>
                </a:solidFill>
              </a:rPr>
              <a:t>Login page</a:t>
            </a:r>
            <a:endParaRPr lang="en-US" dirty="0"/>
          </a:p>
        </p:txBody>
      </p:sp>
      <p:sp>
        <p:nvSpPr>
          <p:cNvPr id="3" name="Subtitle 2"/>
          <p:cNvSpPr>
            <a:spLocks noGrp="1"/>
          </p:cNvSpPr>
          <p:nvPr>
            <p:ph type="subTitle" idx="1"/>
          </p:nvPr>
        </p:nvSpPr>
        <p:spPr>
          <a:xfrm>
            <a:off x="265500" y="1759923"/>
            <a:ext cx="4045200" cy="1876656"/>
          </a:xfrm>
        </p:spPr>
        <p:txBody>
          <a:bodyPr/>
          <a:lstStyle/>
          <a:p>
            <a:pPr algn="l"/>
            <a:r>
              <a:rPr lang="en-IN" dirty="0" smtClean="0">
                <a:solidFill>
                  <a:schemeClr val="bg1">
                    <a:lumMod val="85000"/>
                  </a:schemeClr>
                </a:solidFill>
              </a:rPr>
              <a:t>Login page has a validation if</a:t>
            </a:r>
          </a:p>
          <a:p>
            <a:pPr algn="l"/>
            <a:r>
              <a:rPr lang="en-IN" dirty="0" smtClean="0">
                <a:solidFill>
                  <a:schemeClr val="bg1">
                    <a:lumMod val="85000"/>
                  </a:schemeClr>
                </a:solidFill>
              </a:rPr>
              <a:t>user enters incorrect</a:t>
            </a:r>
          </a:p>
          <a:p>
            <a:pPr algn="l"/>
            <a:r>
              <a:rPr lang="en-IN" dirty="0" smtClean="0">
                <a:solidFill>
                  <a:schemeClr val="bg1">
                    <a:lumMod val="85000"/>
                  </a:schemeClr>
                </a:solidFill>
              </a:rPr>
              <a:t>password it will give and toast</a:t>
            </a:r>
          </a:p>
          <a:p>
            <a:pPr algn="l"/>
            <a:r>
              <a:rPr lang="en-IN" dirty="0" smtClean="0">
                <a:solidFill>
                  <a:schemeClr val="bg1">
                    <a:lumMod val="85000"/>
                  </a:schemeClr>
                </a:solidFill>
              </a:rPr>
              <a:t>of ‘incorrect password’.</a:t>
            </a:r>
            <a:endParaRPr lang="en-US" dirty="0">
              <a:solidFill>
                <a:schemeClr val="bg1">
                  <a:lumMod val="85000"/>
                </a:schemeClr>
              </a:solidFill>
            </a:endParaRPr>
          </a:p>
        </p:txBody>
      </p:sp>
      <p:pic>
        <p:nvPicPr>
          <p:cNvPr id="5" name="Picture 4" descr="Screenshot_2020-04-08-15-46-18-908_com.example.nat.jpg"/>
          <p:cNvPicPr>
            <a:picLocks noChangeAspect="1"/>
          </p:cNvPicPr>
          <p:nvPr/>
        </p:nvPicPr>
        <p:blipFill>
          <a:blip r:embed="rId2"/>
          <a:stretch>
            <a:fillRect/>
          </a:stretch>
        </p:blipFill>
        <p:spPr>
          <a:xfrm>
            <a:off x="5721210"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186359" y="283779"/>
            <a:ext cx="4045200" cy="13854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F9900"/>
                </a:solidFill>
              </a:rPr>
              <a:t>Admin side Home </a:t>
            </a:r>
            <a:r>
              <a:rPr lang="en" dirty="0">
                <a:solidFill>
                  <a:srgbClr val="FF9900"/>
                </a:solidFill>
              </a:rPr>
              <a:t>page</a:t>
            </a:r>
            <a:endParaRPr dirty="0">
              <a:solidFill>
                <a:srgbClr val="FF9900"/>
              </a:solidFill>
            </a:endParaRPr>
          </a:p>
        </p:txBody>
      </p:sp>
      <p:sp>
        <p:nvSpPr>
          <p:cNvPr id="105" name="Google Shape;105;p19"/>
          <p:cNvSpPr txBox="1">
            <a:spLocks noGrp="1"/>
          </p:cNvSpPr>
          <p:nvPr>
            <p:ph type="subTitle" idx="1"/>
          </p:nvPr>
        </p:nvSpPr>
        <p:spPr>
          <a:xfrm>
            <a:off x="280350" y="2303825"/>
            <a:ext cx="4045200" cy="1235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D9D9D9"/>
              </a:buClr>
              <a:buSzPts val="2100"/>
            </a:pPr>
            <a:r>
              <a:rPr lang="en" dirty="0" smtClean="0">
                <a:solidFill>
                  <a:srgbClr val="D9D9D9"/>
                </a:solidFill>
                <a:latin typeface="Roboto Slab"/>
                <a:ea typeface="Roboto Slab"/>
                <a:cs typeface="Roboto Slab"/>
                <a:sym typeface="Roboto Slab"/>
              </a:rPr>
              <a:t>     Admin </a:t>
            </a:r>
            <a:r>
              <a:rPr lang="en" dirty="0">
                <a:solidFill>
                  <a:srgbClr val="D9D9D9"/>
                </a:solidFill>
                <a:latin typeface="Roboto Slab"/>
                <a:ea typeface="Roboto Slab"/>
                <a:cs typeface="Roboto Slab"/>
                <a:sym typeface="Roboto Slab"/>
              </a:rPr>
              <a:t>side home </a:t>
            </a:r>
            <a:r>
              <a:rPr lang="en" dirty="0" smtClean="0">
                <a:solidFill>
                  <a:srgbClr val="D9D9D9"/>
                </a:solidFill>
                <a:latin typeface="Roboto Slab"/>
                <a:ea typeface="Roboto Slab"/>
                <a:cs typeface="Roboto Slab"/>
                <a:sym typeface="Roboto Slab"/>
              </a:rPr>
              <a:t>page.</a:t>
            </a:r>
            <a:endParaRPr dirty="0">
              <a:solidFill>
                <a:srgbClr val="D9D9D9"/>
              </a:solidFill>
              <a:latin typeface="Roboto Slab"/>
              <a:ea typeface="Roboto Slab"/>
              <a:cs typeface="Roboto Slab"/>
              <a:sym typeface="Roboto Slab"/>
            </a:endParaRPr>
          </a:p>
        </p:txBody>
      </p:sp>
      <p:pic>
        <p:nvPicPr>
          <p:cNvPr id="106" name="Google Shape;106;p19"/>
          <p:cNvPicPr preferRelativeResize="0"/>
          <p:nvPr/>
        </p:nvPicPr>
        <p:blipFill>
          <a:blip r:embed="rId3">
            <a:alphaModFix/>
          </a:blip>
          <a:stretch>
            <a:fillRect/>
          </a:stretch>
        </p:blipFill>
        <p:spPr>
          <a:xfrm>
            <a:off x="5707118" y="0"/>
            <a:ext cx="2438400"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500" y="252248"/>
            <a:ext cx="4045200" cy="1464744"/>
          </a:xfrm>
        </p:spPr>
        <p:txBody>
          <a:bodyPr/>
          <a:lstStyle/>
          <a:p>
            <a:r>
              <a:rPr lang="en-IN" dirty="0" smtClean="0">
                <a:solidFill>
                  <a:schemeClr val="accent4"/>
                </a:solidFill>
              </a:rPr>
              <a:t>User side home page</a:t>
            </a:r>
            <a:endParaRPr lang="en-US" dirty="0">
              <a:solidFill>
                <a:schemeClr val="accent4"/>
              </a:solidFill>
            </a:endParaRPr>
          </a:p>
        </p:txBody>
      </p:sp>
      <p:sp>
        <p:nvSpPr>
          <p:cNvPr id="3" name="Subtitle 2"/>
          <p:cNvSpPr>
            <a:spLocks noGrp="1"/>
          </p:cNvSpPr>
          <p:nvPr>
            <p:ph type="subTitle" idx="1"/>
          </p:nvPr>
        </p:nvSpPr>
        <p:spPr>
          <a:xfrm>
            <a:off x="233969" y="2253909"/>
            <a:ext cx="4045200" cy="1235100"/>
          </a:xfrm>
        </p:spPr>
        <p:txBody>
          <a:bodyPr/>
          <a:lstStyle/>
          <a:p>
            <a:pPr lvl="0"/>
            <a:r>
              <a:rPr lang="en-US" dirty="0" smtClean="0">
                <a:solidFill>
                  <a:srgbClr val="D9D9D9"/>
                </a:solidFill>
                <a:latin typeface="Roboto Slab"/>
                <a:ea typeface="Roboto Slab"/>
                <a:cs typeface="Roboto Slab"/>
                <a:sym typeface="Roboto Slab"/>
              </a:rPr>
              <a:t>User side home page.</a:t>
            </a:r>
          </a:p>
          <a:p>
            <a:endParaRPr lang="en-US" dirty="0"/>
          </a:p>
        </p:txBody>
      </p:sp>
      <p:pic>
        <p:nvPicPr>
          <p:cNvPr id="5" name="Google Shape;107;p19"/>
          <p:cNvPicPr preferRelativeResize="0"/>
          <p:nvPr/>
        </p:nvPicPr>
        <p:blipFill>
          <a:blip r:embed="rId2">
            <a:alphaModFix/>
          </a:blip>
          <a:stretch>
            <a:fillRect/>
          </a:stretch>
        </p:blipFill>
        <p:spPr>
          <a:xfrm>
            <a:off x="5843752" y="0"/>
            <a:ext cx="2438399"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265500" y="349475"/>
            <a:ext cx="4045200" cy="13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Admin side schedule</a:t>
            </a:r>
            <a:endParaRPr>
              <a:solidFill>
                <a:srgbClr val="FF9900"/>
              </a:solidFill>
            </a:endParaRPr>
          </a:p>
        </p:txBody>
      </p:sp>
      <p:sp>
        <p:nvSpPr>
          <p:cNvPr id="120" name="Google Shape;120;p21"/>
          <p:cNvSpPr txBox="1">
            <a:spLocks noGrp="1"/>
          </p:cNvSpPr>
          <p:nvPr>
            <p:ph type="subTitle" idx="1"/>
          </p:nvPr>
        </p:nvSpPr>
        <p:spPr>
          <a:xfrm>
            <a:off x="265500" y="2367000"/>
            <a:ext cx="40452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Roboto Slab"/>
                <a:ea typeface="Roboto Slab"/>
                <a:cs typeface="Roboto Slab"/>
                <a:sym typeface="Roboto Slab"/>
              </a:rPr>
              <a:t>Schedule can be add by selecting dates using calendar.</a:t>
            </a:r>
            <a:endParaRPr>
              <a:solidFill>
                <a:srgbClr val="D9D9D9"/>
              </a:solidFill>
              <a:latin typeface="Roboto Slab"/>
              <a:ea typeface="Roboto Slab"/>
              <a:cs typeface="Roboto Slab"/>
              <a:sym typeface="Roboto Slab"/>
            </a:endParaRPr>
          </a:p>
          <a:p>
            <a:pPr marL="0" lvl="0" indent="0" algn="l" rtl="0">
              <a:spcBef>
                <a:spcPts val="0"/>
              </a:spcBef>
              <a:spcAft>
                <a:spcPts val="0"/>
              </a:spcAft>
              <a:buNone/>
            </a:pPr>
            <a:r>
              <a:rPr lang="en">
                <a:solidFill>
                  <a:srgbClr val="D9D9D9"/>
                </a:solidFill>
                <a:latin typeface="Roboto Slab"/>
                <a:ea typeface="Roboto Slab"/>
                <a:cs typeface="Roboto Slab"/>
                <a:sym typeface="Roboto Slab"/>
              </a:rPr>
              <a:t>And time using clock feature.</a:t>
            </a:r>
            <a:endParaRPr>
              <a:solidFill>
                <a:srgbClr val="D9D9D9"/>
              </a:solidFill>
              <a:latin typeface="Roboto Slab"/>
              <a:ea typeface="Roboto Slab"/>
              <a:cs typeface="Roboto Slab"/>
              <a:sym typeface="Roboto Slab"/>
            </a:endParaRPr>
          </a:p>
        </p:txBody>
      </p:sp>
      <p:pic>
        <p:nvPicPr>
          <p:cNvPr id="121" name="Google Shape;121;p21"/>
          <p:cNvPicPr preferRelativeResize="0"/>
          <p:nvPr/>
        </p:nvPicPr>
        <p:blipFill>
          <a:blip r:embed="rId3">
            <a:alphaModFix/>
          </a:blip>
          <a:stretch>
            <a:fillRect/>
          </a:stretch>
        </p:blipFill>
        <p:spPr>
          <a:xfrm>
            <a:off x="4611550" y="66800"/>
            <a:ext cx="2517599" cy="5009900"/>
          </a:xfrm>
          <a:prstGeom prst="rect">
            <a:avLst/>
          </a:prstGeom>
          <a:noFill/>
          <a:ln>
            <a:noFill/>
          </a:ln>
        </p:spPr>
      </p:pic>
      <p:pic>
        <p:nvPicPr>
          <p:cNvPr id="122" name="Google Shape;122;p21"/>
          <p:cNvPicPr preferRelativeResize="0"/>
          <p:nvPr/>
        </p:nvPicPr>
        <p:blipFill>
          <a:blip r:embed="rId4">
            <a:alphaModFix/>
          </a:blip>
          <a:stretch>
            <a:fillRect/>
          </a:stretch>
        </p:blipFill>
        <p:spPr>
          <a:xfrm>
            <a:off x="7288950" y="0"/>
            <a:ext cx="1710050" cy="2910097"/>
          </a:xfrm>
          <a:prstGeom prst="rect">
            <a:avLst/>
          </a:prstGeom>
          <a:noFill/>
          <a:ln>
            <a:noFill/>
          </a:ln>
        </p:spPr>
      </p:pic>
      <p:pic>
        <p:nvPicPr>
          <p:cNvPr id="123" name="Google Shape;123;p21"/>
          <p:cNvPicPr preferRelativeResize="0"/>
          <p:nvPr/>
        </p:nvPicPr>
        <p:blipFill>
          <a:blip r:embed="rId5">
            <a:alphaModFix/>
          </a:blip>
          <a:stretch>
            <a:fillRect/>
          </a:stretch>
        </p:blipFill>
        <p:spPr>
          <a:xfrm>
            <a:off x="7288950" y="2571750"/>
            <a:ext cx="1710050" cy="2553202"/>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265500" y="131375"/>
            <a:ext cx="4045200" cy="15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Admin side schedule</a:t>
            </a:r>
            <a:endParaRPr>
              <a:solidFill>
                <a:srgbClr val="FF9900"/>
              </a:solidFill>
            </a:endParaRPr>
          </a:p>
        </p:txBody>
      </p:sp>
      <p:sp>
        <p:nvSpPr>
          <p:cNvPr id="129" name="Google Shape;129;p22"/>
          <p:cNvSpPr txBox="1">
            <a:spLocks noGrp="1"/>
          </p:cNvSpPr>
          <p:nvPr>
            <p:ph type="subTitle" idx="1"/>
          </p:nvPr>
        </p:nvSpPr>
        <p:spPr>
          <a:xfrm>
            <a:off x="265500" y="2332225"/>
            <a:ext cx="40452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Roboto Mono"/>
                <a:ea typeface="Roboto Mono"/>
                <a:cs typeface="Roboto Mono"/>
                <a:sym typeface="Roboto Mono"/>
              </a:rPr>
              <a:t>Further details admin needs to add are some specifications for choosing any sport.</a:t>
            </a:r>
            <a:endParaRPr>
              <a:solidFill>
                <a:srgbClr val="D9D9D9"/>
              </a:solidFill>
              <a:latin typeface="Roboto Mono"/>
              <a:ea typeface="Roboto Mono"/>
              <a:cs typeface="Roboto Mono"/>
              <a:sym typeface="Roboto Mono"/>
            </a:endParaRPr>
          </a:p>
        </p:txBody>
      </p:sp>
      <p:pic>
        <p:nvPicPr>
          <p:cNvPr id="130" name="Google Shape;130;p22"/>
          <p:cNvPicPr preferRelativeResize="0"/>
          <p:nvPr/>
        </p:nvPicPr>
        <p:blipFill>
          <a:blip r:embed="rId3">
            <a:alphaModFix/>
          </a:blip>
          <a:stretch>
            <a:fillRect/>
          </a:stretch>
        </p:blipFill>
        <p:spPr>
          <a:xfrm>
            <a:off x="4610663" y="300900"/>
            <a:ext cx="2148808" cy="4468726"/>
          </a:xfrm>
          <a:prstGeom prst="rect">
            <a:avLst/>
          </a:prstGeom>
          <a:noFill/>
          <a:ln>
            <a:noFill/>
          </a:ln>
        </p:spPr>
      </p:pic>
      <p:pic>
        <p:nvPicPr>
          <p:cNvPr id="131" name="Google Shape;131;p22"/>
          <p:cNvPicPr preferRelativeResize="0"/>
          <p:nvPr/>
        </p:nvPicPr>
        <p:blipFill>
          <a:blip r:embed="rId4">
            <a:alphaModFix/>
          </a:blip>
          <a:stretch>
            <a:fillRect/>
          </a:stretch>
        </p:blipFill>
        <p:spPr>
          <a:xfrm>
            <a:off x="6951000" y="319775"/>
            <a:ext cx="2130656" cy="4430976"/>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45625" y="123250"/>
            <a:ext cx="4045200" cy="158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Admin side schedule</a:t>
            </a:r>
            <a:endParaRPr>
              <a:solidFill>
                <a:srgbClr val="FF9900"/>
              </a:solidFill>
            </a:endParaRPr>
          </a:p>
        </p:txBody>
      </p:sp>
      <p:sp>
        <p:nvSpPr>
          <p:cNvPr id="137" name="Google Shape;137;p23"/>
          <p:cNvSpPr txBox="1">
            <a:spLocks noGrp="1"/>
          </p:cNvSpPr>
          <p:nvPr>
            <p:ph type="subTitle" idx="1"/>
          </p:nvPr>
        </p:nvSpPr>
        <p:spPr>
          <a:xfrm>
            <a:off x="240925" y="2332200"/>
            <a:ext cx="40452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rPr>
              <a:t>Here admin can select sport and select teams.</a:t>
            </a:r>
            <a:endParaRPr>
              <a:solidFill>
                <a:srgbClr val="D9D9D9"/>
              </a:solidFill>
            </a:endParaRPr>
          </a:p>
        </p:txBody>
      </p:sp>
      <p:pic>
        <p:nvPicPr>
          <p:cNvPr id="138" name="Google Shape;138;p23"/>
          <p:cNvPicPr preferRelativeResize="0"/>
          <p:nvPr/>
        </p:nvPicPr>
        <p:blipFill>
          <a:blip r:embed="rId3">
            <a:alphaModFix/>
          </a:blip>
          <a:stretch>
            <a:fillRect/>
          </a:stretch>
        </p:blipFill>
        <p:spPr>
          <a:xfrm>
            <a:off x="4637775" y="196950"/>
            <a:ext cx="2283549" cy="4838698"/>
          </a:xfrm>
          <a:prstGeom prst="rect">
            <a:avLst/>
          </a:prstGeom>
          <a:noFill/>
          <a:ln>
            <a:noFill/>
          </a:ln>
        </p:spPr>
      </p:pic>
      <p:pic>
        <p:nvPicPr>
          <p:cNvPr id="139" name="Google Shape;139;p23"/>
          <p:cNvPicPr preferRelativeResize="0"/>
          <p:nvPr/>
        </p:nvPicPr>
        <p:blipFill>
          <a:blip r:embed="rId4">
            <a:alphaModFix/>
          </a:blip>
          <a:stretch>
            <a:fillRect/>
          </a:stretch>
        </p:blipFill>
        <p:spPr>
          <a:xfrm>
            <a:off x="7005550" y="196950"/>
            <a:ext cx="2049400" cy="4838698"/>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p:nvPr/>
        </p:nvSpPr>
        <p:spPr>
          <a:xfrm>
            <a:off x="74250" y="78000"/>
            <a:ext cx="8995500" cy="4987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2400" b="1" dirty="0">
                <a:solidFill>
                  <a:srgbClr val="FF9900"/>
                </a:solidFill>
              </a:rPr>
              <a:t>DESCRIPTION</a:t>
            </a:r>
            <a:endParaRPr sz="2400" b="1" dirty="0">
              <a:solidFill>
                <a:srgbClr val="FF9900"/>
              </a:solidFill>
            </a:endParaRPr>
          </a:p>
          <a:p>
            <a:pPr marL="0" lvl="0" indent="0" algn="just" rtl="0">
              <a:lnSpc>
                <a:spcPct val="150000"/>
              </a:lnSpc>
              <a:spcBef>
                <a:spcPts val="1200"/>
              </a:spcBef>
              <a:spcAft>
                <a:spcPts val="0"/>
              </a:spcAft>
              <a:buNone/>
            </a:pPr>
            <a:r>
              <a:rPr lang="en" sz="1800" dirty="0">
                <a:solidFill>
                  <a:srgbClr val="CCCCCC"/>
                </a:solidFill>
                <a:latin typeface="Lato"/>
                <a:ea typeface="Lato"/>
                <a:cs typeface="Lato"/>
                <a:sym typeface="Lato"/>
              </a:rPr>
              <a:t>This application is </a:t>
            </a:r>
            <a:r>
              <a:rPr lang="en" sz="1800" dirty="0" smtClean="0">
                <a:solidFill>
                  <a:srgbClr val="CCCCCC"/>
                </a:solidFill>
                <a:latin typeface="Lato"/>
                <a:ea typeface="Lato"/>
                <a:cs typeface="Lato"/>
                <a:sym typeface="Lato"/>
              </a:rPr>
              <a:t>advance version </a:t>
            </a:r>
            <a:r>
              <a:rPr lang="en" sz="1800" dirty="0">
                <a:solidFill>
                  <a:srgbClr val="CCCCCC"/>
                </a:solidFill>
                <a:latin typeface="Lato"/>
                <a:ea typeface="Lato"/>
                <a:cs typeface="Lato"/>
                <a:sym typeface="Lato"/>
              </a:rPr>
              <a:t>of other application. An application has ability to display the score on real-time basis.It can display scores of games live. The admin can enter schedules and scores of any sport that are available in this. User can able to see the scores as well as can see the analysis of team and players on individual basis. In schedule there is a calendar which shows the current events as well as upcoming events of that days with time. A player form which allows participants to enter their information for further use.</a:t>
            </a:r>
            <a:endParaRPr sz="1800" dirty="0">
              <a:solidFill>
                <a:srgbClr val="CCCCCC"/>
              </a:solidFill>
              <a:latin typeface="Lato"/>
              <a:ea typeface="Lato"/>
              <a:cs typeface="Lato"/>
              <a:sym typeface="Lato"/>
            </a:endParaRPr>
          </a:p>
          <a:p>
            <a:pPr marL="0" lvl="0" indent="0" algn="l" rtl="0">
              <a:spcBef>
                <a:spcPts val="1200"/>
              </a:spcBef>
              <a:spcAft>
                <a:spcPts val="0"/>
              </a:spcAft>
              <a:buNone/>
            </a:pPr>
            <a:endParaRPr dirty="0">
              <a:latin typeface="Open Sans"/>
              <a:ea typeface="Open Sans"/>
              <a:cs typeface="Open Sans"/>
              <a:sym typeface="Open Sans"/>
            </a:endParaRPr>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265500" y="290100"/>
            <a:ext cx="4045200" cy="8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F9900"/>
                </a:solidFill>
              </a:rPr>
              <a:t>User side </a:t>
            </a:r>
            <a:r>
              <a:rPr lang="en" dirty="0">
                <a:solidFill>
                  <a:srgbClr val="FF9900"/>
                </a:solidFill>
              </a:rPr>
              <a:t>schedule</a:t>
            </a:r>
            <a:endParaRPr dirty="0">
              <a:solidFill>
                <a:srgbClr val="FF9900"/>
              </a:solidFill>
            </a:endParaRPr>
          </a:p>
        </p:txBody>
      </p:sp>
      <p:sp>
        <p:nvSpPr>
          <p:cNvPr id="145" name="Google Shape;145;p24"/>
          <p:cNvSpPr txBox="1">
            <a:spLocks noGrp="1"/>
          </p:cNvSpPr>
          <p:nvPr>
            <p:ph type="subTitle" idx="1"/>
          </p:nvPr>
        </p:nvSpPr>
        <p:spPr>
          <a:xfrm>
            <a:off x="343550" y="1854100"/>
            <a:ext cx="4045200" cy="23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Roboto Mono"/>
                <a:ea typeface="Roboto Mono"/>
                <a:cs typeface="Roboto Mono"/>
                <a:sym typeface="Roboto Mono"/>
              </a:rPr>
              <a:t>User can see the match details for some specific day and time.</a:t>
            </a:r>
            <a:endParaRPr>
              <a:solidFill>
                <a:srgbClr val="D9D9D9"/>
              </a:solidFill>
              <a:latin typeface="Roboto Mono"/>
              <a:ea typeface="Roboto Mono"/>
              <a:cs typeface="Roboto Mono"/>
              <a:sym typeface="Roboto Mono"/>
            </a:endParaRPr>
          </a:p>
          <a:p>
            <a:pPr marL="0" lvl="0" indent="0" algn="l" rtl="0">
              <a:spcBef>
                <a:spcPts val="0"/>
              </a:spcBef>
              <a:spcAft>
                <a:spcPts val="0"/>
              </a:spcAft>
              <a:buNone/>
            </a:pPr>
            <a:r>
              <a:rPr lang="en">
                <a:solidFill>
                  <a:srgbClr val="D9D9D9"/>
                </a:solidFill>
                <a:latin typeface="Roboto Mono"/>
                <a:ea typeface="Roboto Mono"/>
                <a:cs typeface="Roboto Mono"/>
                <a:sym typeface="Roboto Mono"/>
              </a:rPr>
              <a:t>If there will be no details it will display ‘No event plan for that day’.</a:t>
            </a:r>
            <a:endParaRPr>
              <a:solidFill>
                <a:srgbClr val="D9D9D9"/>
              </a:solidFill>
              <a:latin typeface="Roboto Mono"/>
              <a:ea typeface="Roboto Mono"/>
              <a:cs typeface="Roboto Mono"/>
              <a:sym typeface="Roboto Mono"/>
            </a:endParaRPr>
          </a:p>
        </p:txBody>
      </p:sp>
      <p:sp>
        <p:nvSpPr>
          <p:cNvPr id="146" name="Google Shape;146;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47" name="Google Shape;147;p24"/>
          <p:cNvPicPr preferRelativeResize="0"/>
          <p:nvPr/>
        </p:nvPicPr>
        <p:blipFill>
          <a:blip r:embed="rId3">
            <a:alphaModFix/>
          </a:blip>
          <a:stretch>
            <a:fillRect/>
          </a:stretch>
        </p:blipFill>
        <p:spPr>
          <a:xfrm>
            <a:off x="4657575" y="89700"/>
            <a:ext cx="2126401" cy="4976350"/>
          </a:xfrm>
          <a:prstGeom prst="rect">
            <a:avLst/>
          </a:prstGeom>
          <a:noFill/>
          <a:ln>
            <a:noFill/>
          </a:ln>
        </p:spPr>
      </p:pic>
      <p:pic>
        <p:nvPicPr>
          <p:cNvPr id="148" name="Google Shape;148;p24"/>
          <p:cNvPicPr preferRelativeResize="0"/>
          <p:nvPr/>
        </p:nvPicPr>
        <p:blipFill>
          <a:blip r:embed="rId4">
            <a:alphaModFix/>
          </a:blip>
          <a:stretch>
            <a:fillRect/>
          </a:stretch>
        </p:blipFill>
        <p:spPr>
          <a:xfrm>
            <a:off x="6854525" y="100200"/>
            <a:ext cx="2244950" cy="4943098"/>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500" y="252247"/>
            <a:ext cx="4045200" cy="1412193"/>
          </a:xfrm>
        </p:spPr>
        <p:txBody>
          <a:bodyPr/>
          <a:lstStyle/>
          <a:p>
            <a:r>
              <a:rPr lang="en" dirty="0" smtClean="0">
                <a:solidFill>
                  <a:srgbClr val="FF9900"/>
                </a:solidFill>
              </a:rPr>
              <a:t>Admin side scoreboard</a:t>
            </a:r>
            <a:endParaRPr lang="en-US" dirty="0"/>
          </a:p>
        </p:txBody>
      </p:sp>
      <p:sp>
        <p:nvSpPr>
          <p:cNvPr id="3" name="Subtitle 2"/>
          <p:cNvSpPr>
            <a:spLocks noGrp="1"/>
          </p:cNvSpPr>
          <p:nvPr>
            <p:ph type="subTitle" idx="1"/>
          </p:nvPr>
        </p:nvSpPr>
        <p:spPr>
          <a:xfrm>
            <a:off x="276010" y="2012170"/>
            <a:ext cx="4045200" cy="2507277"/>
          </a:xfrm>
        </p:spPr>
        <p:txBody>
          <a:bodyPr/>
          <a:lstStyle/>
          <a:p>
            <a:pPr lvl="0" algn="l"/>
            <a:r>
              <a:rPr lang="en-US" dirty="0" smtClean="0">
                <a:solidFill>
                  <a:srgbClr val="D9D9D9"/>
                </a:solidFill>
                <a:latin typeface="Roboto Mono"/>
                <a:ea typeface="Roboto Mono"/>
                <a:cs typeface="Roboto Mono"/>
                <a:sym typeface="Roboto Mono"/>
              </a:rPr>
              <a:t>Admin will enter live scores using admin side scoreboard.</a:t>
            </a:r>
          </a:p>
          <a:p>
            <a:pPr algn="l"/>
            <a:endParaRPr lang="en-IN" dirty="0" smtClean="0">
              <a:solidFill>
                <a:schemeClr val="bg1">
                  <a:lumMod val="85000"/>
                </a:schemeClr>
              </a:solidFill>
              <a:latin typeface="Roboto Mono" charset="0"/>
              <a:ea typeface="Roboto Mono" charset="0"/>
            </a:endParaRPr>
          </a:p>
          <a:p>
            <a:pPr algn="l"/>
            <a:r>
              <a:rPr lang="en-IN" dirty="0" smtClean="0">
                <a:solidFill>
                  <a:schemeClr val="bg1">
                    <a:lumMod val="85000"/>
                  </a:schemeClr>
                </a:solidFill>
                <a:latin typeface="Roboto Mono" charset="0"/>
                <a:ea typeface="Roboto Mono" charset="0"/>
              </a:rPr>
              <a:t>Admin can select for which sport he/she wants to enter score.</a:t>
            </a:r>
            <a:endParaRPr lang="en-US" dirty="0">
              <a:solidFill>
                <a:schemeClr val="bg1">
                  <a:lumMod val="85000"/>
                </a:schemeClr>
              </a:solidFill>
              <a:latin typeface="Roboto Mono" charset="0"/>
              <a:ea typeface="Roboto Mono" charset="0"/>
            </a:endParaRPr>
          </a:p>
        </p:txBody>
      </p:sp>
      <p:pic>
        <p:nvPicPr>
          <p:cNvPr id="5" name="Google Shape;155;p25"/>
          <p:cNvPicPr preferRelativeResize="0"/>
          <p:nvPr/>
        </p:nvPicPr>
        <p:blipFill>
          <a:blip r:embed="rId2">
            <a:alphaModFix/>
          </a:blip>
          <a:stretch>
            <a:fillRect/>
          </a:stretch>
        </p:blipFill>
        <p:spPr>
          <a:xfrm>
            <a:off x="5631454" y="0"/>
            <a:ext cx="2387939"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244479" y="178676"/>
            <a:ext cx="4045200" cy="144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Admin side </a:t>
            </a:r>
            <a:r>
              <a:rPr lang="en" dirty="0" smtClean="0">
                <a:solidFill>
                  <a:srgbClr val="FF9900"/>
                </a:solidFill>
              </a:rPr>
              <a:t>scoreboard-Football</a:t>
            </a:r>
            <a:endParaRPr dirty="0">
              <a:solidFill>
                <a:srgbClr val="FF9900"/>
              </a:solidFill>
            </a:endParaRPr>
          </a:p>
        </p:txBody>
      </p:sp>
      <p:sp>
        <p:nvSpPr>
          <p:cNvPr id="154" name="Google Shape;154;p25"/>
          <p:cNvSpPr txBox="1">
            <a:spLocks noGrp="1"/>
          </p:cNvSpPr>
          <p:nvPr>
            <p:ph type="subTitle" idx="1"/>
          </p:nvPr>
        </p:nvSpPr>
        <p:spPr>
          <a:xfrm>
            <a:off x="254990" y="1619876"/>
            <a:ext cx="4045200" cy="32352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D9D9D9"/>
              </a:buClr>
              <a:buSzPts val="2100"/>
              <a:buFont typeface="Roboto Mono"/>
              <a:buChar char="●"/>
            </a:pPr>
            <a:r>
              <a:rPr lang="en" dirty="0" smtClean="0">
                <a:solidFill>
                  <a:srgbClr val="D9D9D9"/>
                </a:solidFill>
                <a:latin typeface="Roboto Mono"/>
                <a:ea typeface="Roboto Mono"/>
                <a:cs typeface="Roboto Mono"/>
                <a:sym typeface="Roboto Mono"/>
              </a:rPr>
              <a:t>Suppose </a:t>
            </a:r>
            <a:r>
              <a:rPr lang="en" dirty="0">
                <a:solidFill>
                  <a:srgbClr val="D9D9D9"/>
                </a:solidFill>
                <a:latin typeface="Roboto Mono"/>
                <a:ea typeface="Roboto Mono"/>
                <a:cs typeface="Roboto Mono"/>
                <a:sym typeface="Roboto Mono"/>
              </a:rPr>
              <a:t>we are here choosing football match it will display the list of football events that are already entered by admin using admin side schedule.</a:t>
            </a:r>
            <a:endParaRPr dirty="0">
              <a:solidFill>
                <a:srgbClr val="D9D9D9"/>
              </a:solidFill>
              <a:latin typeface="Roboto Mono"/>
              <a:ea typeface="Roboto Mono"/>
              <a:cs typeface="Roboto Mono"/>
              <a:sym typeface="Roboto Mono"/>
            </a:endParaRPr>
          </a:p>
        </p:txBody>
      </p:sp>
      <p:pic>
        <p:nvPicPr>
          <p:cNvPr id="156" name="Google Shape;156;p25"/>
          <p:cNvPicPr preferRelativeResize="0"/>
          <p:nvPr/>
        </p:nvPicPr>
        <p:blipFill>
          <a:blip r:embed="rId3">
            <a:alphaModFix/>
          </a:blip>
          <a:stretch>
            <a:fillRect/>
          </a:stretch>
        </p:blipFill>
        <p:spPr>
          <a:xfrm>
            <a:off x="5728139" y="0"/>
            <a:ext cx="2448910"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265500" y="340143"/>
            <a:ext cx="4045200" cy="126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Admin side </a:t>
            </a:r>
            <a:r>
              <a:rPr lang="en" dirty="0" smtClean="0">
                <a:solidFill>
                  <a:srgbClr val="FF9900"/>
                </a:solidFill>
              </a:rPr>
              <a:t>scoreboard-Football</a:t>
            </a:r>
            <a:endParaRPr dirty="0">
              <a:solidFill>
                <a:srgbClr val="FF9900"/>
              </a:solidFill>
            </a:endParaRPr>
          </a:p>
        </p:txBody>
      </p:sp>
      <p:sp>
        <p:nvSpPr>
          <p:cNvPr id="162" name="Google Shape;162;p26"/>
          <p:cNvSpPr txBox="1">
            <a:spLocks noGrp="1"/>
          </p:cNvSpPr>
          <p:nvPr>
            <p:ph type="subTitle" idx="1"/>
          </p:nvPr>
        </p:nvSpPr>
        <p:spPr>
          <a:xfrm>
            <a:off x="265500" y="2178125"/>
            <a:ext cx="4045200" cy="15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Roboto Mono"/>
                <a:ea typeface="Roboto Mono"/>
                <a:cs typeface="Roboto Mono"/>
                <a:sym typeface="Roboto Mono"/>
              </a:rPr>
              <a:t>As admin select event it will display the team names. Admin can choose players for particular team.</a:t>
            </a:r>
            <a:endParaRPr>
              <a:solidFill>
                <a:srgbClr val="D9D9D9"/>
              </a:solidFill>
              <a:latin typeface="Roboto Mono"/>
              <a:ea typeface="Roboto Mono"/>
              <a:cs typeface="Roboto Mono"/>
              <a:sym typeface="Roboto Mono"/>
            </a:endParaRPr>
          </a:p>
        </p:txBody>
      </p:sp>
      <p:pic>
        <p:nvPicPr>
          <p:cNvPr id="163" name="Google Shape;163;p26"/>
          <p:cNvPicPr preferRelativeResize="0"/>
          <p:nvPr/>
        </p:nvPicPr>
        <p:blipFill>
          <a:blip r:embed="rId3">
            <a:alphaModFix/>
          </a:blip>
          <a:stretch>
            <a:fillRect/>
          </a:stretch>
        </p:blipFill>
        <p:spPr>
          <a:xfrm>
            <a:off x="4623950" y="85600"/>
            <a:ext cx="2215725" cy="4947202"/>
          </a:xfrm>
          <a:prstGeom prst="rect">
            <a:avLst/>
          </a:prstGeom>
          <a:noFill/>
          <a:ln>
            <a:noFill/>
          </a:ln>
        </p:spPr>
      </p:pic>
      <p:pic>
        <p:nvPicPr>
          <p:cNvPr id="164" name="Google Shape;164;p26"/>
          <p:cNvPicPr preferRelativeResize="0"/>
          <p:nvPr/>
        </p:nvPicPr>
        <p:blipFill>
          <a:blip r:embed="rId4">
            <a:alphaModFix/>
          </a:blip>
          <a:stretch>
            <a:fillRect/>
          </a:stretch>
        </p:blipFill>
        <p:spPr>
          <a:xfrm>
            <a:off x="6965850" y="85600"/>
            <a:ext cx="2115299" cy="4947202"/>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0" y="283780"/>
            <a:ext cx="4393324" cy="1484721"/>
          </a:xfrm>
          <a:prstGeom prst="rect">
            <a:avLst/>
          </a:prstGeom>
        </p:spPr>
        <p:txBody>
          <a:bodyPr spcFirstLastPara="1" wrap="square" lIns="91425" tIns="91425" rIns="91425" bIns="91425" anchor="b" anchorCtr="0">
            <a:noAutofit/>
          </a:bodyPr>
          <a:lstStyle/>
          <a:p>
            <a:pPr lvl="0"/>
            <a:r>
              <a:rPr lang="en" dirty="0" smtClean="0">
                <a:solidFill>
                  <a:srgbClr val="FF9900"/>
                </a:solidFill>
              </a:rPr>
              <a:t>Admin side scoreboard-Football</a:t>
            </a:r>
            <a:endParaRPr dirty="0">
              <a:solidFill>
                <a:srgbClr val="FF9900"/>
              </a:solidFill>
            </a:endParaRPr>
          </a:p>
        </p:txBody>
      </p:sp>
      <p:sp>
        <p:nvSpPr>
          <p:cNvPr id="170" name="Google Shape;170;p27"/>
          <p:cNvSpPr txBox="1">
            <a:spLocks noGrp="1"/>
          </p:cNvSpPr>
          <p:nvPr>
            <p:ph type="subTitle" idx="1"/>
          </p:nvPr>
        </p:nvSpPr>
        <p:spPr>
          <a:xfrm>
            <a:off x="407300" y="2341450"/>
            <a:ext cx="4003500" cy="12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Roboto Mono"/>
                <a:ea typeface="Roboto Mono"/>
                <a:cs typeface="Roboto Mono"/>
                <a:sym typeface="Roboto Mono"/>
              </a:rPr>
              <a:t>This is the football scoreboard with timer to add time and score.</a:t>
            </a:r>
            <a:endParaRPr>
              <a:solidFill>
                <a:srgbClr val="D9D9D9"/>
              </a:solidFill>
              <a:latin typeface="Roboto Mono"/>
              <a:ea typeface="Roboto Mono"/>
              <a:cs typeface="Roboto Mono"/>
              <a:sym typeface="Roboto Mono"/>
            </a:endParaRPr>
          </a:p>
        </p:txBody>
      </p:sp>
      <p:pic>
        <p:nvPicPr>
          <p:cNvPr id="171" name="Google Shape;171;p27"/>
          <p:cNvPicPr preferRelativeResize="0"/>
          <p:nvPr/>
        </p:nvPicPr>
        <p:blipFill>
          <a:blip r:embed="rId3">
            <a:alphaModFix/>
          </a:blip>
          <a:stretch>
            <a:fillRect/>
          </a:stretch>
        </p:blipFill>
        <p:spPr>
          <a:xfrm>
            <a:off x="5611100" y="126825"/>
            <a:ext cx="2430950" cy="488372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265500" y="451097"/>
            <a:ext cx="4045200" cy="119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Admin side </a:t>
            </a:r>
            <a:r>
              <a:rPr lang="en" dirty="0" smtClean="0">
                <a:solidFill>
                  <a:srgbClr val="FF9900"/>
                </a:solidFill>
              </a:rPr>
              <a:t>scoreboard-Football</a:t>
            </a:r>
            <a:endParaRPr dirty="0">
              <a:solidFill>
                <a:srgbClr val="FF9900"/>
              </a:solidFill>
            </a:endParaRPr>
          </a:p>
        </p:txBody>
      </p:sp>
      <p:sp>
        <p:nvSpPr>
          <p:cNvPr id="177" name="Google Shape;177;p28"/>
          <p:cNvSpPr txBox="1">
            <a:spLocks noGrp="1"/>
          </p:cNvSpPr>
          <p:nvPr>
            <p:ph type="subTitle" idx="1"/>
          </p:nvPr>
        </p:nvSpPr>
        <p:spPr>
          <a:xfrm>
            <a:off x="276010" y="1759362"/>
            <a:ext cx="4045200" cy="2711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D9D9D9"/>
                </a:solidFill>
                <a:latin typeface="Roboto Mono"/>
                <a:ea typeface="Roboto Mono"/>
                <a:cs typeface="Roboto Mono"/>
                <a:sym typeface="Roboto Mono"/>
              </a:rPr>
              <a:t>-To add scores admin need start timer, without that admin will not be able to add scores.</a:t>
            </a:r>
          </a:p>
          <a:p>
            <a:pPr marL="0" lvl="0" indent="0" algn="l" rtl="0">
              <a:spcBef>
                <a:spcPts val="0"/>
              </a:spcBef>
              <a:spcAft>
                <a:spcPts val="0"/>
              </a:spcAft>
              <a:buNone/>
            </a:pPr>
            <a:r>
              <a:rPr lang="en" dirty="0" smtClean="0">
                <a:solidFill>
                  <a:srgbClr val="D9D9D9"/>
                </a:solidFill>
                <a:latin typeface="Roboto Mono"/>
                <a:ea typeface="Roboto Mono"/>
                <a:cs typeface="Roboto Mono"/>
                <a:sym typeface="Roboto Mono"/>
              </a:rPr>
              <a:t>-Admin can also select player who did goal/basket.</a:t>
            </a:r>
          </a:p>
          <a:p>
            <a:pPr marL="0" lvl="0" indent="0" algn="l" rtl="0">
              <a:spcBef>
                <a:spcPts val="0"/>
              </a:spcBef>
              <a:spcAft>
                <a:spcPts val="0"/>
              </a:spcAft>
              <a:buNone/>
            </a:pPr>
            <a:endParaRPr dirty="0">
              <a:solidFill>
                <a:srgbClr val="D9D9D9"/>
              </a:solidFill>
              <a:latin typeface="Roboto Mono"/>
              <a:ea typeface="Roboto Mono"/>
              <a:cs typeface="Roboto Mono"/>
              <a:sym typeface="Roboto Mono"/>
            </a:endParaRPr>
          </a:p>
        </p:txBody>
      </p:sp>
      <p:pic>
        <p:nvPicPr>
          <p:cNvPr id="178" name="Google Shape;178;p28"/>
          <p:cNvPicPr preferRelativeResize="0"/>
          <p:nvPr/>
        </p:nvPicPr>
        <p:blipFill>
          <a:blip r:embed="rId3">
            <a:alphaModFix/>
          </a:blip>
          <a:stretch>
            <a:fillRect/>
          </a:stretch>
        </p:blipFill>
        <p:spPr>
          <a:xfrm>
            <a:off x="4619350" y="152400"/>
            <a:ext cx="2212901" cy="4831522"/>
          </a:xfrm>
          <a:prstGeom prst="rect">
            <a:avLst/>
          </a:prstGeom>
          <a:noFill/>
          <a:ln>
            <a:noFill/>
          </a:ln>
        </p:spPr>
      </p:pic>
      <p:pic>
        <p:nvPicPr>
          <p:cNvPr id="179" name="Google Shape;179;p28"/>
          <p:cNvPicPr preferRelativeResize="0"/>
          <p:nvPr/>
        </p:nvPicPr>
        <p:blipFill>
          <a:blip r:embed="rId4">
            <a:alphaModFix/>
          </a:blip>
          <a:stretch>
            <a:fillRect/>
          </a:stretch>
        </p:blipFill>
        <p:spPr>
          <a:xfrm>
            <a:off x="6906475" y="152400"/>
            <a:ext cx="2159824" cy="4831522"/>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9" y="262758"/>
            <a:ext cx="4045200" cy="1423552"/>
          </a:xfrm>
        </p:spPr>
        <p:txBody>
          <a:bodyPr/>
          <a:lstStyle/>
          <a:p>
            <a:r>
              <a:rPr lang="en-IN" dirty="0" smtClean="0">
                <a:solidFill>
                  <a:schemeClr val="accent4"/>
                </a:solidFill>
              </a:rPr>
              <a:t>Admin side scoreboard-Cricket</a:t>
            </a:r>
            <a:endParaRPr lang="en-US" dirty="0">
              <a:solidFill>
                <a:schemeClr val="accent4"/>
              </a:solidFill>
            </a:endParaRPr>
          </a:p>
        </p:txBody>
      </p:sp>
      <p:sp>
        <p:nvSpPr>
          <p:cNvPr id="3" name="Subtitle 2"/>
          <p:cNvSpPr>
            <a:spLocks noGrp="1"/>
          </p:cNvSpPr>
          <p:nvPr>
            <p:ph type="subTitle" idx="1"/>
          </p:nvPr>
        </p:nvSpPr>
        <p:spPr>
          <a:xfrm>
            <a:off x="254990" y="1886047"/>
            <a:ext cx="4045200" cy="1424712"/>
          </a:xfrm>
        </p:spPr>
        <p:txBody>
          <a:bodyPr/>
          <a:lstStyle/>
          <a:p>
            <a:pPr algn="l"/>
            <a:r>
              <a:rPr lang="en-IN" dirty="0" smtClean="0">
                <a:solidFill>
                  <a:schemeClr val="bg1">
                    <a:lumMod val="85000"/>
                  </a:schemeClr>
                </a:solidFill>
                <a:latin typeface="Roboto Mono" charset="0"/>
                <a:ea typeface="Roboto Mono" charset="0"/>
              </a:rPr>
              <a:t>Admin side cricket</a:t>
            </a:r>
          </a:p>
          <a:p>
            <a:pPr algn="l"/>
            <a:r>
              <a:rPr lang="en-IN" dirty="0" smtClean="0">
                <a:solidFill>
                  <a:schemeClr val="bg1">
                    <a:lumMod val="85000"/>
                  </a:schemeClr>
                </a:solidFill>
                <a:latin typeface="Roboto Mono" charset="0"/>
                <a:ea typeface="Roboto Mono" charset="0"/>
              </a:rPr>
              <a:t>scoreboard helps to add</a:t>
            </a:r>
          </a:p>
          <a:p>
            <a:pPr algn="l"/>
            <a:r>
              <a:rPr lang="en-IN" dirty="0" smtClean="0">
                <a:solidFill>
                  <a:schemeClr val="bg1">
                    <a:lumMod val="85000"/>
                  </a:schemeClr>
                </a:solidFill>
                <a:latin typeface="Roboto Mono" charset="0"/>
                <a:ea typeface="Roboto Mono" charset="0"/>
              </a:rPr>
              <a:t>the score of cricket. </a:t>
            </a:r>
            <a:endParaRPr lang="en-US" dirty="0">
              <a:solidFill>
                <a:schemeClr val="bg1">
                  <a:lumMod val="85000"/>
                </a:schemeClr>
              </a:solidFill>
              <a:latin typeface="Roboto Mono" charset="0"/>
              <a:ea typeface="Roboto Mono" charset="0"/>
            </a:endParaRPr>
          </a:p>
        </p:txBody>
      </p:sp>
      <p:pic>
        <p:nvPicPr>
          <p:cNvPr id="5" name="Picture 4" descr="Screenshot_2020-03-21-13-23-30-260_com.example.nat.jpg"/>
          <p:cNvPicPr>
            <a:picLocks noChangeAspect="1"/>
          </p:cNvPicPr>
          <p:nvPr/>
        </p:nvPicPr>
        <p:blipFill>
          <a:blip r:embed="rId2"/>
          <a:stretch>
            <a:fillRect/>
          </a:stretch>
        </p:blipFill>
        <p:spPr>
          <a:xfrm>
            <a:off x="4691197" y="157655"/>
            <a:ext cx="2140528" cy="4708635"/>
          </a:xfrm>
          <a:prstGeom prst="rect">
            <a:avLst/>
          </a:prstGeom>
        </p:spPr>
      </p:pic>
      <p:pic>
        <p:nvPicPr>
          <p:cNvPr id="6" name="Picture 5" descr="Screenshot_2020-03-21-13-23-37-045_com.example.nat.jpg"/>
          <p:cNvPicPr>
            <a:picLocks noChangeAspect="1"/>
          </p:cNvPicPr>
          <p:nvPr/>
        </p:nvPicPr>
        <p:blipFill>
          <a:blip r:embed="rId3"/>
          <a:stretch>
            <a:fillRect/>
          </a:stretch>
        </p:blipFill>
        <p:spPr>
          <a:xfrm>
            <a:off x="7041931" y="168166"/>
            <a:ext cx="1975945" cy="4698124"/>
          </a:xfrm>
          <a:prstGeom prst="rect">
            <a:avLst/>
          </a:prstGeom>
        </p:spPr>
      </p:pic>
    </p:spTree>
  </p:cSld>
  <p:clrMapOvr>
    <a:masterClrMapping/>
  </p:clrMapOvr>
  <p:transition>
    <p:wedg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521" y="294288"/>
            <a:ext cx="4045200" cy="1370151"/>
          </a:xfrm>
        </p:spPr>
        <p:txBody>
          <a:bodyPr/>
          <a:lstStyle/>
          <a:p>
            <a:r>
              <a:rPr lang="en-IN" dirty="0" smtClean="0">
                <a:solidFill>
                  <a:schemeClr val="accent4"/>
                </a:solidFill>
              </a:rPr>
              <a:t>Admin side scoreboard-Cricket</a:t>
            </a:r>
            <a:endParaRPr lang="en-US" dirty="0">
              <a:solidFill>
                <a:schemeClr val="accent4"/>
              </a:solidFill>
            </a:endParaRPr>
          </a:p>
        </p:txBody>
      </p:sp>
      <p:sp>
        <p:nvSpPr>
          <p:cNvPr id="3" name="Subtitle 2"/>
          <p:cNvSpPr>
            <a:spLocks noGrp="1"/>
          </p:cNvSpPr>
          <p:nvPr>
            <p:ph type="subTitle" idx="1"/>
          </p:nvPr>
        </p:nvSpPr>
        <p:spPr>
          <a:xfrm>
            <a:off x="297031" y="2012171"/>
            <a:ext cx="4045200" cy="1740021"/>
          </a:xfrm>
        </p:spPr>
        <p:txBody>
          <a:bodyPr/>
          <a:lstStyle/>
          <a:p>
            <a:pPr algn="l"/>
            <a:r>
              <a:rPr lang="en-IN" dirty="0" smtClean="0">
                <a:solidFill>
                  <a:schemeClr val="bg1">
                    <a:lumMod val="85000"/>
                  </a:schemeClr>
                </a:solidFill>
                <a:latin typeface="Roboto Mono" charset="0"/>
                <a:ea typeface="Roboto Mono" charset="0"/>
              </a:rPr>
              <a:t>Selecting the players</a:t>
            </a:r>
          </a:p>
          <a:p>
            <a:pPr algn="l"/>
            <a:r>
              <a:rPr lang="en-IN" dirty="0" smtClean="0">
                <a:solidFill>
                  <a:schemeClr val="bg1">
                    <a:lumMod val="85000"/>
                  </a:schemeClr>
                </a:solidFill>
                <a:latin typeface="Roboto Mono" charset="0"/>
                <a:ea typeface="Roboto Mono" charset="0"/>
              </a:rPr>
              <a:t>in cricket.</a:t>
            </a:r>
          </a:p>
          <a:p>
            <a:pPr algn="l"/>
            <a:r>
              <a:rPr lang="en-IN" dirty="0" smtClean="0">
                <a:solidFill>
                  <a:schemeClr val="bg1">
                    <a:lumMod val="85000"/>
                  </a:schemeClr>
                </a:solidFill>
                <a:latin typeface="Roboto Mono" charset="0"/>
                <a:ea typeface="Roboto Mono" charset="0"/>
              </a:rPr>
              <a:t>And choosing toss</a:t>
            </a:r>
          </a:p>
          <a:p>
            <a:pPr algn="l"/>
            <a:r>
              <a:rPr lang="en-IN" dirty="0" smtClean="0">
                <a:solidFill>
                  <a:schemeClr val="bg1">
                    <a:lumMod val="85000"/>
                  </a:schemeClr>
                </a:solidFill>
                <a:latin typeface="Roboto Mono" charset="0"/>
                <a:ea typeface="Roboto Mono" charset="0"/>
              </a:rPr>
              <a:t>winner.</a:t>
            </a:r>
            <a:endParaRPr lang="en-US" dirty="0">
              <a:solidFill>
                <a:schemeClr val="bg1">
                  <a:lumMod val="85000"/>
                </a:schemeClr>
              </a:solidFill>
              <a:latin typeface="Roboto Mono" charset="0"/>
              <a:ea typeface="Roboto Mono" charset="0"/>
            </a:endParaRPr>
          </a:p>
        </p:txBody>
      </p:sp>
      <p:pic>
        <p:nvPicPr>
          <p:cNvPr id="5" name="Picture 4" descr="Screenshot_2020-03-21-13-23-50-883_com.example.nat.jpg"/>
          <p:cNvPicPr>
            <a:picLocks noChangeAspect="1"/>
          </p:cNvPicPr>
          <p:nvPr/>
        </p:nvPicPr>
        <p:blipFill>
          <a:blip r:embed="rId2"/>
          <a:stretch>
            <a:fillRect/>
          </a:stretch>
        </p:blipFill>
        <p:spPr>
          <a:xfrm>
            <a:off x="4691197" y="168166"/>
            <a:ext cx="2140527" cy="4782206"/>
          </a:xfrm>
          <a:prstGeom prst="rect">
            <a:avLst/>
          </a:prstGeom>
        </p:spPr>
      </p:pic>
      <p:pic>
        <p:nvPicPr>
          <p:cNvPr id="6" name="Picture 5" descr="Screenshot_2020-03-21-13-24-05-885_com.example.nat.jpg"/>
          <p:cNvPicPr>
            <a:picLocks noChangeAspect="1"/>
          </p:cNvPicPr>
          <p:nvPr/>
        </p:nvPicPr>
        <p:blipFill>
          <a:blip r:embed="rId3"/>
          <a:stretch>
            <a:fillRect/>
          </a:stretch>
        </p:blipFill>
        <p:spPr>
          <a:xfrm>
            <a:off x="6978869" y="178675"/>
            <a:ext cx="1975945" cy="4740165"/>
          </a:xfrm>
          <a:prstGeom prst="rect">
            <a:avLst/>
          </a:prstGeom>
        </p:spPr>
      </p:pic>
    </p:spTree>
  </p:cSld>
  <p:clrMapOvr>
    <a:masterClrMapping/>
  </p:clrMapOvr>
  <p:transition>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10" y="304799"/>
            <a:ext cx="4045200" cy="1370151"/>
          </a:xfrm>
        </p:spPr>
        <p:txBody>
          <a:bodyPr/>
          <a:lstStyle/>
          <a:p>
            <a:r>
              <a:rPr lang="en-IN" dirty="0" smtClean="0">
                <a:solidFill>
                  <a:schemeClr val="accent4"/>
                </a:solidFill>
              </a:rPr>
              <a:t>Admin side scoreboard-Cricket</a:t>
            </a:r>
            <a:endParaRPr lang="en-US" dirty="0">
              <a:solidFill>
                <a:schemeClr val="accent4"/>
              </a:solidFill>
            </a:endParaRPr>
          </a:p>
        </p:txBody>
      </p:sp>
      <p:sp>
        <p:nvSpPr>
          <p:cNvPr id="3" name="Subtitle 2"/>
          <p:cNvSpPr>
            <a:spLocks noGrp="1"/>
          </p:cNvSpPr>
          <p:nvPr>
            <p:ph type="subTitle" idx="1"/>
          </p:nvPr>
        </p:nvSpPr>
        <p:spPr>
          <a:xfrm>
            <a:off x="276010" y="1865027"/>
            <a:ext cx="4045200" cy="1824104"/>
          </a:xfrm>
        </p:spPr>
        <p:txBody>
          <a:bodyPr/>
          <a:lstStyle/>
          <a:p>
            <a:pPr algn="l"/>
            <a:r>
              <a:rPr lang="en-IN" dirty="0" smtClean="0">
                <a:solidFill>
                  <a:schemeClr val="bg1">
                    <a:lumMod val="85000"/>
                  </a:schemeClr>
                </a:solidFill>
                <a:latin typeface="Roboto Mono" charset="0"/>
                <a:ea typeface="Roboto Mono" charset="0"/>
              </a:rPr>
              <a:t>Electing to bat or ball</a:t>
            </a:r>
          </a:p>
          <a:p>
            <a:pPr algn="l"/>
            <a:r>
              <a:rPr lang="en-IN" dirty="0" smtClean="0">
                <a:solidFill>
                  <a:schemeClr val="bg1">
                    <a:lumMod val="85000"/>
                  </a:schemeClr>
                </a:solidFill>
                <a:latin typeface="Roboto Mono" charset="0"/>
                <a:ea typeface="Roboto Mono" charset="0"/>
              </a:rPr>
              <a:t>and then selecting</a:t>
            </a:r>
          </a:p>
          <a:p>
            <a:pPr algn="l"/>
            <a:r>
              <a:rPr lang="en-IN" dirty="0" smtClean="0">
                <a:solidFill>
                  <a:schemeClr val="bg1">
                    <a:lumMod val="85000"/>
                  </a:schemeClr>
                </a:solidFill>
                <a:latin typeface="Roboto Mono" charset="0"/>
                <a:ea typeface="Roboto Mono" charset="0"/>
              </a:rPr>
              <a:t>players on striking ,</a:t>
            </a:r>
          </a:p>
          <a:p>
            <a:pPr algn="l"/>
            <a:r>
              <a:rPr lang="en-IN" dirty="0" smtClean="0">
                <a:solidFill>
                  <a:schemeClr val="bg1">
                    <a:lumMod val="85000"/>
                  </a:schemeClr>
                </a:solidFill>
                <a:latin typeface="Roboto Mono" charset="0"/>
                <a:ea typeface="Roboto Mono" charset="0"/>
              </a:rPr>
              <a:t>non-striking and</a:t>
            </a:r>
          </a:p>
          <a:p>
            <a:pPr algn="l"/>
            <a:r>
              <a:rPr lang="en-IN" dirty="0" smtClean="0">
                <a:solidFill>
                  <a:schemeClr val="bg1">
                    <a:lumMod val="85000"/>
                  </a:schemeClr>
                </a:solidFill>
                <a:latin typeface="Roboto Mono" charset="0"/>
                <a:ea typeface="Roboto Mono" charset="0"/>
              </a:rPr>
              <a:t>bowling position.</a:t>
            </a:r>
            <a:endParaRPr lang="en-US" dirty="0">
              <a:solidFill>
                <a:schemeClr val="bg1">
                  <a:lumMod val="85000"/>
                </a:schemeClr>
              </a:solidFill>
              <a:latin typeface="Roboto Mono" charset="0"/>
              <a:ea typeface="Roboto Mono" charset="0"/>
            </a:endParaRPr>
          </a:p>
        </p:txBody>
      </p:sp>
      <p:pic>
        <p:nvPicPr>
          <p:cNvPr id="5" name="Picture 4" descr="Screenshot_2020-03-21-13-24-09-736_com.example.nat.jpg"/>
          <p:cNvPicPr>
            <a:picLocks noChangeAspect="1"/>
          </p:cNvPicPr>
          <p:nvPr/>
        </p:nvPicPr>
        <p:blipFill>
          <a:blip r:embed="rId2"/>
          <a:stretch>
            <a:fillRect/>
          </a:stretch>
        </p:blipFill>
        <p:spPr>
          <a:xfrm>
            <a:off x="4680686" y="168167"/>
            <a:ext cx="2045935" cy="4813736"/>
          </a:xfrm>
          <a:prstGeom prst="rect">
            <a:avLst/>
          </a:prstGeom>
        </p:spPr>
      </p:pic>
      <p:pic>
        <p:nvPicPr>
          <p:cNvPr id="6" name="Picture 5" descr="Screenshot_2020-03-21-13-24-17-137_com.example.nat.jpg"/>
          <p:cNvPicPr>
            <a:picLocks noChangeAspect="1"/>
          </p:cNvPicPr>
          <p:nvPr/>
        </p:nvPicPr>
        <p:blipFill>
          <a:blip r:embed="rId3"/>
          <a:stretch>
            <a:fillRect/>
          </a:stretch>
        </p:blipFill>
        <p:spPr>
          <a:xfrm>
            <a:off x="6936827" y="168166"/>
            <a:ext cx="2060027" cy="4792717"/>
          </a:xfrm>
          <a:prstGeom prst="rect">
            <a:avLst/>
          </a:prstGeom>
        </p:spPr>
      </p:pic>
    </p:spTree>
  </p:cSld>
  <p:clrMapOvr>
    <a:masterClrMapping/>
  </p:clrMapOvr>
  <p:transition>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10" y="262759"/>
            <a:ext cx="4045200" cy="1475254"/>
          </a:xfrm>
        </p:spPr>
        <p:txBody>
          <a:bodyPr/>
          <a:lstStyle/>
          <a:p>
            <a:r>
              <a:rPr lang="en-IN" dirty="0" smtClean="0">
                <a:solidFill>
                  <a:schemeClr val="accent4"/>
                </a:solidFill>
              </a:rPr>
              <a:t>Admin side scoreboard-Cricket</a:t>
            </a:r>
            <a:endParaRPr lang="en-US" dirty="0">
              <a:solidFill>
                <a:schemeClr val="accent4"/>
              </a:solidFill>
            </a:endParaRPr>
          </a:p>
        </p:txBody>
      </p:sp>
      <p:sp>
        <p:nvSpPr>
          <p:cNvPr id="3" name="Subtitle 2"/>
          <p:cNvSpPr>
            <a:spLocks noGrp="1"/>
          </p:cNvSpPr>
          <p:nvPr>
            <p:ph type="subTitle" idx="1"/>
          </p:nvPr>
        </p:nvSpPr>
        <p:spPr>
          <a:xfrm>
            <a:off x="254990" y="2064722"/>
            <a:ext cx="4045200" cy="2896161"/>
          </a:xfrm>
        </p:spPr>
        <p:txBody>
          <a:bodyPr/>
          <a:lstStyle/>
          <a:p>
            <a:pPr algn="l"/>
            <a:r>
              <a:rPr lang="en-IN" dirty="0" smtClean="0">
                <a:solidFill>
                  <a:schemeClr val="bg1">
                    <a:lumMod val="85000"/>
                  </a:schemeClr>
                </a:solidFill>
                <a:latin typeface="Roboto Mono" charset="0"/>
                <a:ea typeface="Roboto Mono" charset="0"/>
              </a:rPr>
              <a:t>Scoreboard of cricket</a:t>
            </a:r>
          </a:p>
          <a:p>
            <a:pPr algn="l"/>
            <a:r>
              <a:rPr lang="en-IN" dirty="0" smtClean="0">
                <a:solidFill>
                  <a:schemeClr val="bg1">
                    <a:lumMod val="85000"/>
                  </a:schemeClr>
                </a:solidFill>
                <a:latin typeface="Roboto Mono" charset="0"/>
                <a:ea typeface="Roboto Mono" charset="0"/>
              </a:rPr>
              <a:t>showing player’s names.</a:t>
            </a:r>
          </a:p>
          <a:p>
            <a:pPr algn="l"/>
            <a:endParaRPr lang="en-IN" dirty="0" smtClean="0">
              <a:solidFill>
                <a:schemeClr val="bg1">
                  <a:lumMod val="85000"/>
                </a:schemeClr>
              </a:solidFill>
              <a:latin typeface="Roboto Mono" charset="0"/>
              <a:ea typeface="Roboto Mono" charset="0"/>
            </a:endParaRPr>
          </a:p>
          <a:p>
            <a:pPr algn="l"/>
            <a:r>
              <a:rPr lang="en-IN" dirty="0" smtClean="0">
                <a:solidFill>
                  <a:schemeClr val="bg1">
                    <a:lumMod val="85000"/>
                  </a:schemeClr>
                </a:solidFill>
                <a:latin typeface="Roboto Mono" charset="0"/>
                <a:ea typeface="Roboto Mono" charset="0"/>
              </a:rPr>
              <a:t>After completing an</a:t>
            </a:r>
          </a:p>
          <a:p>
            <a:pPr algn="l"/>
            <a:r>
              <a:rPr lang="en-IN" dirty="0" smtClean="0">
                <a:solidFill>
                  <a:schemeClr val="bg1">
                    <a:lumMod val="85000"/>
                  </a:schemeClr>
                </a:solidFill>
                <a:latin typeface="Roboto Mono" charset="0"/>
                <a:ea typeface="Roboto Mono" charset="0"/>
              </a:rPr>
              <a:t>over or after</a:t>
            </a:r>
          </a:p>
          <a:p>
            <a:pPr algn="l"/>
            <a:r>
              <a:rPr lang="en-IN" dirty="0" smtClean="0">
                <a:solidFill>
                  <a:schemeClr val="bg1">
                    <a:lumMod val="85000"/>
                  </a:schemeClr>
                </a:solidFill>
                <a:latin typeface="Roboto Mono" charset="0"/>
                <a:ea typeface="Roboto Mono" charset="0"/>
              </a:rPr>
              <a:t>wicket admin </a:t>
            </a:r>
            <a:r>
              <a:rPr lang="en-IN" dirty="0" smtClean="0">
                <a:solidFill>
                  <a:schemeClr val="bg1">
                    <a:lumMod val="85000"/>
                  </a:schemeClr>
                </a:solidFill>
                <a:latin typeface="Roboto Mono" charset="0"/>
                <a:ea typeface="Roboto Mono" charset="0"/>
              </a:rPr>
              <a:t>will </a:t>
            </a:r>
            <a:r>
              <a:rPr lang="en-IN" dirty="0" smtClean="0">
                <a:solidFill>
                  <a:schemeClr val="bg1">
                    <a:lumMod val="85000"/>
                  </a:schemeClr>
                </a:solidFill>
                <a:latin typeface="Roboto Mono" charset="0"/>
                <a:ea typeface="Roboto Mono" charset="0"/>
              </a:rPr>
              <a:t>get</a:t>
            </a:r>
          </a:p>
          <a:p>
            <a:pPr algn="l"/>
            <a:r>
              <a:rPr lang="en-IN" dirty="0" smtClean="0">
                <a:solidFill>
                  <a:schemeClr val="bg1">
                    <a:lumMod val="85000"/>
                  </a:schemeClr>
                </a:solidFill>
                <a:latin typeface="Roboto Mono" charset="0"/>
                <a:ea typeface="Roboto Mono" charset="0"/>
              </a:rPr>
              <a:t>An</a:t>
            </a:r>
            <a:r>
              <a:rPr lang="en-IN" dirty="0" smtClean="0">
                <a:solidFill>
                  <a:schemeClr val="bg1">
                    <a:lumMod val="85000"/>
                  </a:schemeClr>
                </a:solidFill>
                <a:latin typeface="Roboto Mono" charset="0"/>
                <a:ea typeface="Roboto Mono" charset="0"/>
              </a:rPr>
              <a:t> </a:t>
            </a:r>
            <a:r>
              <a:rPr lang="en-IN" dirty="0" smtClean="0">
                <a:solidFill>
                  <a:schemeClr val="bg1">
                    <a:lumMod val="85000"/>
                  </a:schemeClr>
                </a:solidFill>
                <a:latin typeface="Roboto Mono" charset="0"/>
                <a:ea typeface="Roboto Mono" charset="0"/>
              </a:rPr>
              <a:t>option </a:t>
            </a:r>
            <a:r>
              <a:rPr lang="en-IN" dirty="0" smtClean="0">
                <a:solidFill>
                  <a:schemeClr val="bg1">
                    <a:lumMod val="85000"/>
                  </a:schemeClr>
                </a:solidFill>
                <a:latin typeface="Roboto Mono" charset="0"/>
                <a:ea typeface="Roboto Mono" charset="0"/>
              </a:rPr>
              <a:t>to choose new</a:t>
            </a:r>
          </a:p>
          <a:p>
            <a:pPr algn="l"/>
            <a:r>
              <a:rPr lang="en-IN" dirty="0" smtClean="0">
                <a:solidFill>
                  <a:schemeClr val="bg1">
                    <a:lumMod val="85000"/>
                  </a:schemeClr>
                </a:solidFill>
                <a:latin typeface="Roboto Mono" charset="0"/>
                <a:ea typeface="Roboto Mono" charset="0"/>
              </a:rPr>
              <a:t>Bowler/Batsman.</a:t>
            </a:r>
            <a:endParaRPr lang="en-US" dirty="0">
              <a:solidFill>
                <a:schemeClr val="bg1">
                  <a:lumMod val="85000"/>
                </a:schemeClr>
              </a:solidFill>
              <a:latin typeface="Roboto Mono" charset="0"/>
              <a:ea typeface="Roboto Mono" charset="0"/>
            </a:endParaRPr>
          </a:p>
        </p:txBody>
      </p:sp>
      <p:pic>
        <p:nvPicPr>
          <p:cNvPr id="6" name="Picture 5" descr="Screenshot_20200321-133958.jpg"/>
          <p:cNvPicPr>
            <a:picLocks noChangeAspect="1"/>
          </p:cNvPicPr>
          <p:nvPr/>
        </p:nvPicPr>
        <p:blipFill>
          <a:blip r:embed="rId2"/>
          <a:stretch>
            <a:fillRect/>
          </a:stretch>
        </p:blipFill>
        <p:spPr>
          <a:xfrm>
            <a:off x="6968359" y="157654"/>
            <a:ext cx="2049517" cy="4803229"/>
          </a:xfrm>
          <a:prstGeom prst="rect">
            <a:avLst/>
          </a:prstGeom>
        </p:spPr>
      </p:pic>
      <p:pic>
        <p:nvPicPr>
          <p:cNvPr id="7" name="Picture 6" descr="Screenshot_20200321-134015.jpg"/>
          <p:cNvPicPr>
            <a:picLocks noChangeAspect="1"/>
          </p:cNvPicPr>
          <p:nvPr/>
        </p:nvPicPr>
        <p:blipFill>
          <a:blip r:embed="rId3"/>
          <a:stretch>
            <a:fillRect/>
          </a:stretch>
        </p:blipFill>
        <p:spPr>
          <a:xfrm>
            <a:off x="4646280" y="157655"/>
            <a:ext cx="2185444" cy="4813738"/>
          </a:xfrm>
          <a:prstGeom prst="rect">
            <a:avLst/>
          </a:prstGeom>
        </p:spPr>
      </p:pic>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p:nvPr/>
        </p:nvSpPr>
        <p:spPr>
          <a:xfrm>
            <a:off x="63325" y="45175"/>
            <a:ext cx="9025200" cy="5032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2400" b="1" dirty="0">
                <a:solidFill>
                  <a:srgbClr val="FF9900"/>
                </a:solidFill>
              </a:rPr>
              <a:t>MODULES</a:t>
            </a:r>
            <a:endParaRPr sz="2400" b="1" dirty="0">
              <a:solidFill>
                <a:srgbClr val="FF9900"/>
              </a:solidFill>
            </a:endParaRPr>
          </a:p>
          <a:p>
            <a:pPr marL="0" lvl="0" indent="0" algn="just" rtl="0">
              <a:lnSpc>
                <a:spcPct val="150000"/>
              </a:lnSpc>
              <a:spcBef>
                <a:spcPts val="1200"/>
              </a:spcBef>
              <a:spcAft>
                <a:spcPts val="0"/>
              </a:spcAft>
              <a:buNone/>
            </a:pPr>
            <a:r>
              <a:rPr lang="en" sz="1100" dirty="0"/>
              <a:t> </a:t>
            </a:r>
            <a:r>
              <a:rPr lang="en" b="1" dirty="0">
                <a:solidFill>
                  <a:srgbClr val="CCCCCC"/>
                </a:solidFill>
                <a:latin typeface="Lato"/>
                <a:ea typeface="Lato"/>
                <a:cs typeface="Lato"/>
                <a:sym typeface="Lato"/>
              </a:rPr>
              <a:t>1) Scoreboard: - It will be the module which will show the scores of and athletics. Sports admin will update the data.</a:t>
            </a:r>
            <a:endParaRPr b="1" dirty="0">
              <a:solidFill>
                <a:srgbClr val="CCCCCC"/>
              </a:solidFill>
              <a:latin typeface="Lato"/>
              <a:ea typeface="Lato"/>
              <a:cs typeface="Lato"/>
              <a:sym typeface="Lato"/>
            </a:endParaRPr>
          </a:p>
          <a:p>
            <a:pPr marL="0" lvl="0" indent="0" algn="just" rtl="0">
              <a:lnSpc>
                <a:spcPct val="150000"/>
              </a:lnSpc>
              <a:spcBef>
                <a:spcPts val="1200"/>
              </a:spcBef>
              <a:spcAft>
                <a:spcPts val="0"/>
              </a:spcAft>
              <a:buNone/>
            </a:pPr>
            <a:r>
              <a:rPr lang="en" b="1" dirty="0">
                <a:solidFill>
                  <a:srgbClr val="CCCCCC"/>
                </a:solidFill>
                <a:latin typeface="Lato"/>
                <a:ea typeface="Lato"/>
                <a:cs typeface="Lato"/>
                <a:sym typeface="Lato"/>
              </a:rPr>
              <a:t>2) Schedule: - Here, all the schedules of the sports will be displayed with venue and opponent details. If a person clicks on the particular date, the upcoming event will be shown along with the venue, timings and opponent details.</a:t>
            </a:r>
            <a:endParaRPr b="1" dirty="0">
              <a:solidFill>
                <a:srgbClr val="CCCCCC"/>
              </a:solidFill>
              <a:latin typeface="Lato"/>
              <a:ea typeface="Lato"/>
              <a:cs typeface="Lato"/>
              <a:sym typeface="Lato"/>
            </a:endParaRPr>
          </a:p>
          <a:p>
            <a:pPr marL="0" lvl="0" indent="0" algn="just" rtl="0">
              <a:lnSpc>
                <a:spcPct val="150000"/>
              </a:lnSpc>
              <a:spcBef>
                <a:spcPts val="1200"/>
              </a:spcBef>
              <a:spcAft>
                <a:spcPts val="0"/>
              </a:spcAft>
              <a:buNone/>
            </a:pPr>
            <a:r>
              <a:rPr lang="en" b="1" dirty="0">
                <a:solidFill>
                  <a:srgbClr val="CCCCCC"/>
                </a:solidFill>
                <a:latin typeface="Lato"/>
                <a:ea typeface="Lato"/>
                <a:cs typeface="Lato"/>
                <a:sym typeface="Lato"/>
              </a:rPr>
              <a:t>3) Analysis: - Here the analysis of an individual will be displayed based on their performance in matches as an individual and as a team member.</a:t>
            </a:r>
            <a:endParaRPr b="1" dirty="0">
              <a:solidFill>
                <a:srgbClr val="CCCCCC"/>
              </a:solidFill>
              <a:latin typeface="Lato"/>
              <a:ea typeface="Lato"/>
              <a:cs typeface="Lato"/>
              <a:sym typeface="Lato"/>
            </a:endParaRPr>
          </a:p>
          <a:p>
            <a:pPr marL="0" lvl="0" indent="0" algn="just" rtl="0">
              <a:lnSpc>
                <a:spcPct val="150000"/>
              </a:lnSpc>
              <a:spcBef>
                <a:spcPts val="1200"/>
              </a:spcBef>
              <a:spcAft>
                <a:spcPts val="0"/>
              </a:spcAft>
              <a:buNone/>
            </a:pPr>
            <a:r>
              <a:rPr lang="en" b="1" dirty="0">
                <a:solidFill>
                  <a:srgbClr val="CCCCCC"/>
                </a:solidFill>
                <a:latin typeface="Lato"/>
                <a:ea typeface="Lato"/>
                <a:cs typeface="Lato"/>
                <a:sym typeface="Lato"/>
              </a:rPr>
              <a:t>4) Form: - Here application registration form and participation form will be displayed of the sports. User will submit its details and it will then be stored in the database.</a:t>
            </a:r>
            <a:endParaRPr b="1" dirty="0">
              <a:solidFill>
                <a:srgbClr val="CCCCCC"/>
              </a:solidFill>
              <a:latin typeface="Lato"/>
              <a:ea typeface="Lato"/>
              <a:cs typeface="Lato"/>
              <a:sym typeface="Lato"/>
            </a:endParaRPr>
          </a:p>
          <a:p>
            <a:pPr marL="0" lvl="0" indent="0" algn="l" rtl="0">
              <a:spcBef>
                <a:spcPts val="1200"/>
              </a:spcBef>
              <a:spcAft>
                <a:spcPts val="0"/>
              </a:spcAft>
              <a:buNone/>
            </a:pPr>
            <a:endParaRPr dirty="0">
              <a:latin typeface="Open Sans"/>
              <a:ea typeface="Open Sans"/>
              <a:cs typeface="Open Sans"/>
              <a:sym typeface="Open Sans"/>
            </a:endParaRPr>
          </a:p>
        </p:txBody>
      </p:sp>
    </p:spTree>
  </p:cSld>
  <p:clrMapOvr>
    <a:masterClrMapping/>
  </p:clrMapOvr>
  <p:transition>
    <p:wedg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69" y="304799"/>
            <a:ext cx="4045200" cy="1443723"/>
          </a:xfrm>
        </p:spPr>
        <p:txBody>
          <a:bodyPr/>
          <a:lstStyle/>
          <a:p>
            <a:r>
              <a:rPr lang="en-IN" dirty="0" smtClean="0">
                <a:solidFill>
                  <a:schemeClr val="accent4"/>
                </a:solidFill>
              </a:rPr>
              <a:t>User side scoreboard</a:t>
            </a:r>
            <a:endParaRPr lang="en-US" dirty="0">
              <a:solidFill>
                <a:schemeClr val="accent4"/>
              </a:solidFill>
            </a:endParaRPr>
          </a:p>
        </p:txBody>
      </p:sp>
      <p:sp>
        <p:nvSpPr>
          <p:cNvPr id="3" name="Subtitle 2"/>
          <p:cNvSpPr>
            <a:spLocks noGrp="1"/>
          </p:cNvSpPr>
          <p:nvPr>
            <p:ph type="subTitle" idx="1"/>
          </p:nvPr>
        </p:nvSpPr>
        <p:spPr>
          <a:xfrm>
            <a:off x="265500" y="2259724"/>
            <a:ext cx="4045200" cy="1702251"/>
          </a:xfrm>
        </p:spPr>
        <p:txBody>
          <a:bodyPr/>
          <a:lstStyle/>
          <a:p>
            <a:r>
              <a:rPr lang="en-IN" dirty="0" smtClean="0">
                <a:solidFill>
                  <a:schemeClr val="bg1">
                    <a:lumMod val="85000"/>
                  </a:schemeClr>
                </a:solidFill>
                <a:latin typeface="Roboto Mono" charset="0"/>
                <a:ea typeface="Roboto Mono" charset="0"/>
              </a:rPr>
              <a:t>User side scoreboard will show live scores to users.</a:t>
            </a:r>
            <a:endParaRPr lang="en-US" dirty="0">
              <a:solidFill>
                <a:schemeClr val="bg1">
                  <a:lumMod val="85000"/>
                </a:schemeClr>
              </a:solidFill>
              <a:latin typeface="Roboto Mono" charset="0"/>
              <a:ea typeface="Roboto Mono" charset="0"/>
            </a:endParaRPr>
          </a:p>
        </p:txBody>
      </p:sp>
      <p:pic>
        <p:nvPicPr>
          <p:cNvPr id="5" name="Google Shape;186;p29"/>
          <p:cNvPicPr preferRelativeResize="0"/>
          <p:nvPr/>
        </p:nvPicPr>
        <p:blipFill>
          <a:blip r:embed="rId2">
            <a:alphaModFix/>
          </a:blip>
          <a:stretch>
            <a:fillRect/>
          </a:stretch>
        </p:blipFill>
        <p:spPr>
          <a:xfrm>
            <a:off x="5675585" y="0"/>
            <a:ext cx="2312277"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265500" y="222071"/>
            <a:ext cx="4045200" cy="13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F9900"/>
                </a:solidFill>
              </a:rPr>
              <a:t>User side scoreboard-Football</a:t>
            </a:r>
            <a:endParaRPr dirty="0">
              <a:solidFill>
                <a:srgbClr val="FF9900"/>
              </a:solidFill>
            </a:endParaRPr>
          </a:p>
        </p:txBody>
      </p:sp>
      <p:sp>
        <p:nvSpPr>
          <p:cNvPr id="185" name="Google Shape;185;p29"/>
          <p:cNvSpPr txBox="1">
            <a:spLocks noGrp="1"/>
          </p:cNvSpPr>
          <p:nvPr>
            <p:ph type="subTitle" idx="1"/>
          </p:nvPr>
        </p:nvSpPr>
        <p:spPr>
          <a:xfrm>
            <a:off x="295940" y="1452646"/>
            <a:ext cx="4045200" cy="36908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9D9D9"/>
                </a:solidFill>
                <a:latin typeface="Roboto Mono"/>
                <a:ea typeface="Roboto Mono"/>
                <a:cs typeface="Roboto Mono"/>
                <a:sym typeface="Roboto Mono"/>
              </a:rPr>
              <a:t>By choosing the sport user can see the list of occurring events with details</a:t>
            </a:r>
            <a:r>
              <a:rPr lang="en" dirty="0" smtClean="0">
                <a:solidFill>
                  <a:srgbClr val="D9D9D9"/>
                </a:solidFill>
                <a:latin typeface="Roboto Mono"/>
                <a:ea typeface="Roboto Mono"/>
                <a:cs typeface="Roboto Mono"/>
                <a:sym typeface="Roboto Mono"/>
              </a:rPr>
              <a:t>.</a:t>
            </a:r>
          </a:p>
          <a:p>
            <a:pPr marL="0" lvl="0" indent="0" algn="l" rtl="0">
              <a:spcBef>
                <a:spcPts val="0"/>
              </a:spcBef>
              <a:spcAft>
                <a:spcPts val="0"/>
              </a:spcAft>
              <a:buNone/>
            </a:pPr>
            <a:endParaRPr lang="en" dirty="0" smtClean="0">
              <a:solidFill>
                <a:srgbClr val="D9D9D9"/>
              </a:solidFill>
              <a:latin typeface="Roboto Mono"/>
              <a:ea typeface="Roboto Mono"/>
              <a:cs typeface="Roboto Mono"/>
              <a:sym typeface="Roboto Mono"/>
            </a:endParaRPr>
          </a:p>
          <a:p>
            <a:pPr marL="0" indent="0" algn="l"/>
            <a:r>
              <a:rPr lang="en" dirty="0" smtClean="0">
                <a:solidFill>
                  <a:srgbClr val="D9D9D9"/>
                </a:solidFill>
                <a:latin typeface="Roboto Mono" charset="0"/>
                <a:ea typeface="Roboto Mono" charset="0"/>
                <a:cs typeface="Roboto Mono"/>
                <a:sym typeface="Roboto Mono"/>
              </a:rPr>
              <a:t>As user select choose event if </a:t>
            </a:r>
            <a:r>
              <a:rPr lang="en-US" dirty="0" smtClean="0">
                <a:solidFill>
                  <a:schemeClr val="bg1">
                    <a:lumMod val="85000"/>
                  </a:schemeClr>
                </a:solidFill>
                <a:latin typeface="Roboto Mono" charset="0"/>
                <a:ea typeface="Roboto Mono" charset="0"/>
              </a:rPr>
              <a:t>there is no event, it will display no data found, else it will fetch data on real time basis.</a:t>
            </a:r>
          </a:p>
          <a:p>
            <a:pPr marL="0" lvl="0" indent="0" algn="l" rtl="0">
              <a:spcBef>
                <a:spcPts val="0"/>
              </a:spcBef>
              <a:spcAft>
                <a:spcPts val="0"/>
              </a:spcAft>
              <a:buNone/>
            </a:pPr>
            <a:endParaRPr dirty="0">
              <a:solidFill>
                <a:srgbClr val="D9D9D9"/>
              </a:solidFill>
              <a:latin typeface="Roboto Mono"/>
              <a:ea typeface="Roboto Mono"/>
              <a:cs typeface="Roboto Mono"/>
              <a:sym typeface="Roboto Mono"/>
            </a:endParaRPr>
          </a:p>
        </p:txBody>
      </p:sp>
      <p:pic>
        <p:nvPicPr>
          <p:cNvPr id="187" name="Google Shape;187;p29"/>
          <p:cNvPicPr preferRelativeResize="0"/>
          <p:nvPr/>
        </p:nvPicPr>
        <p:blipFill>
          <a:blip r:embed="rId3">
            <a:alphaModFix/>
          </a:blip>
          <a:stretch>
            <a:fillRect/>
          </a:stretch>
        </p:blipFill>
        <p:spPr>
          <a:xfrm>
            <a:off x="4614040" y="199698"/>
            <a:ext cx="2165131" cy="4719144"/>
          </a:xfrm>
          <a:prstGeom prst="rect">
            <a:avLst/>
          </a:prstGeom>
          <a:noFill/>
          <a:ln>
            <a:noFill/>
          </a:ln>
        </p:spPr>
      </p:pic>
      <p:pic>
        <p:nvPicPr>
          <p:cNvPr id="6" name="Google Shape;194;p30"/>
          <p:cNvPicPr preferRelativeResize="0"/>
          <p:nvPr/>
        </p:nvPicPr>
        <p:blipFill>
          <a:blip r:embed="rId4">
            <a:alphaModFix/>
          </a:blip>
          <a:stretch>
            <a:fillRect/>
          </a:stretch>
        </p:blipFill>
        <p:spPr>
          <a:xfrm>
            <a:off x="6926317" y="220716"/>
            <a:ext cx="2081048" cy="4687615"/>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65500" y="280167"/>
            <a:ext cx="4045200" cy="14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F9900"/>
                </a:solidFill>
              </a:rPr>
              <a:t>User side scoreboard-Football</a:t>
            </a:r>
            <a:endParaRPr dirty="0">
              <a:solidFill>
                <a:srgbClr val="FF9900"/>
              </a:solidFill>
            </a:endParaRPr>
          </a:p>
        </p:txBody>
      </p:sp>
      <p:sp>
        <p:nvSpPr>
          <p:cNvPr id="193" name="Google Shape;193;p30"/>
          <p:cNvSpPr txBox="1">
            <a:spLocks noGrp="1"/>
          </p:cNvSpPr>
          <p:nvPr>
            <p:ph type="subTitle" idx="1"/>
          </p:nvPr>
        </p:nvSpPr>
        <p:spPr>
          <a:xfrm>
            <a:off x="265500" y="2415650"/>
            <a:ext cx="4045200" cy="1725426"/>
          </a:xfrm>
          <a:prstGeom prst="rect">
            <a:avLst/>
          </a:prstGeom>
        </p:spPr>
        <p:txBody>
          <a:bodyPr spcFirstLastPara="1" wrap="square" lIns="91425" tIns="91425" rIns="91425" bIns="91425" anchor="t" anchorCtr="0">
            <a:noAutofit/>
          </a:bodyPr>
          <a:lstStyle/>
          <a:p>
            <a:pPr marL="0" indent="0" algn="l"/>
            <a:r>
              <a:rPr lang="en-IN" dirty="0" smtClean="0">
                <a:solidFill>
                  <a:schemeClr val="bg1">
                    <a:lumMod val="85000"/>
                  </a:schemeClr>
                </a:solidFill>
                <a:latin typeface="Roboto Mono" charset="0"/>
                <a:ea typeface="Roboto Mono" charset="0"/>
              </a:rPr>
              <a:t>User side scoreboard showing live </a:t>
            </a:r>
            <a:r>
              <a:rPr lang="en-IN" dirty="0" smtClean="0">
                <a:solidFill>
                  <a:schemeClr val="bg1">
                    <a:lumMod val="85000"/>
                  </a:schemeClr>
                </a:solidFill>
                <a:latin typeface="Roboto Mono" charset="0"/>
                <a:ea typeface="Roboto Mono" charset="0"/>
              </a:rPr>
              <a:t>scores for football.</a:t>
            </a:r>
            <a:endParaRPr lang="en-US" dirty="0" smtClean="0">
              <a:solidFill>
                <a:schemeClr val="bg1">
                  <a:lumMod val="85000"/>
                </a:schemeClr>
              </a:solidFill>
              <a:latin typeface="Roboto Mono" charset="0"/>
              <a:ea typeface="Roboto Mono" charset="0"/>
            </a:endParaRPr>
          </a:p>
          <a:p>
            <a:pPr marL="0" lvl="0" indent="0" algn="l" rtl="0">
              <a:spcBef>
                <a:spcPts val="0"/>
              </a:spcBef>
              <a:spcAft>
                <a:spcPts val="0"/>
              </a:spcAft>
              <a:buNone/>
            </a:pPr>
            <a:endParaRPr dirty="0">
              <a:solidFill>
                <a:srgbClr val="D9D9D9"/>
              </a:solidFill>
              <a:latin typeface="Roboto Mono"/>
              <a:ea typeface="Roboto Mono"/>
              <a:cs typeface="Roboto Mono"/>
              <a:sym typeface="Roboto Mono"/>
            </a:endParaRPr>
          </a:p>
        </p:txBody>
      </p:sp>
      <p:pic>
        <p:nvPicPr>
          <p:cNvPr id="195" name="Google Shape;195;p30"/>
          <p:cNvPicPr preferRelativeResize="0"/>
          <p:nvPr/>
        </p:nvPicPr>
        <p:blipFill>
          <a:blip r:embed="rId3">
            <a:alphaModFix/>
          </a:blip>
          <a:stretch>
            <a:fillRect/>
          </a:stretch>
        </p:blipFill>
        <p:spPr>
          <a:xfrm>
            <a:off x="5835673" y="-22334"/>
            <a:ext cx="2425458" cy="5165834"/>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10" y="336330"/>
            <a:ext cx="4045200" cy="1401682"/>
          </a:xfrm>
        </p:spPr>
        <p:txBody>
          <a:bodyPr/>
          <a:lstStyle/>
          <a:p>
            <a:r>
              <a:rPr lang="en-IN" dirty="0" smtClean="0">
                <a:solidFill>
                  <a:schemeClr val="accent4"/>
                </a:solidFill>
              </a:rPr>
              <a:t>User side scoreboard-Cricket</a:t>
            </a:r>
            <a:endParaRPr lang="en-US" dirty="0">
              <a:solidFill>
                <a:schemeClr val="accent4"/>
              </a:solidFill>
            </a:endParaRPr>
          </a:p>
        </p:txBody>
      </p:sp>
      <p:sp>
        <p:nvSpPr>
          <p:cNvPr id="3" name="Subtitle 2"/>
          <p:cNvSpPr>
            <a:spLocks noGrp="1"/>
          </p:cNvSpPr>
          <p:nvPr>
            <p:ph type="subTitle" idx="1"/>
          </p:nvPr>
        </p:nvSpPr>
        <p:spPr>
          <a:xfrm>
            <a:off x="318052" y="2264419"/>
            <a:ext cx="4045200" cy="1235100"/>
          </a:xfrm>
        </p:spPr>
        <p:txBody>
          <a:bodyPr/>
          <a:lstStyle/>
          <a:p>
            <a:pPr algn="l"/>
            <a:r>
              <a:rPr lang="en-IN" dirty="0" smtClean="0">
                <a:solidFill>
                  <a:schemeClr val="bg1">
                    <a:lumMod val="85000"/>
                  </a:schemeClr>
                </a:solidFill>
                <a:latin typeface="Roboto Mono" charset="0"/>
                <a:ea typeface="Roboto Mono" charset="0"/>
              </a:rPr>
              <a:t>User side scoreboard showing live </a:t>
            </a:r>
            <a:r>
              <a:rPr lang="en-IN" dirty="0" smtClean="0">
                <a:solidFill>
                  <a:schemeClr val="bg1">
                    <a:lumMod val="85000"/>
                  </a:schemeClr>
                </a:solidFill>
                <a:latin typeface="Roboto Mono" charset="0"/>
                <a:ea typeface="Roboto Mono" charset="0"/>
              </a:rPr>
              <a:t>scores for cricket.</a:t>
            </a:r>
            <a:endParaRPr lang="en-US" dirty="0">
              <a:solidFill>
                <a:schemeClr val="bg1">
                  <a:lumMod val="85000"/>
                </a:schemeClr>
              </a:solidFill>
              <a:latin typeface="Roboto Mono" charset="0"/>
              <a:ea typeface="Roboto Mono" charset="0"/>
            </a:endParaRPr>
          </a:p>
        </p:txBody>
      </p:sp>
      <p:pic>
        <p:nvPicPr>
          <p:cNvPr id="5" name="Picture 4" descr="Screenshot_2020-03-21-13-11-24-329_com.example.nat.jpg"/>
          <p:cNvPicPr>
            <a:picLocks noChangeAspect="1"/>
          </p:cNvPicPr>
          <p:nvPr/>
        </p:nvPicPr>
        <p:blipFill>
          <a:blip r:embed="rId2"/>
          <a:stretch>
            <a:fillRect/>
          </a:stretch>
        </p:blipFill>
        <p:spPr>
          <a:xfrm>
            <a:off x="6821214" y="210207"/>
            <a:ext cx="2186152" cy="4660024"/>
          </a:xfrm>
          <a:prstGeom prst="rect">
            <a:avLst/>
          </a:prstGeom>
        </p:spPr>
      </p:pic>
      <p:pic>
        <p:nvPicPr>
          <p:cNvPr id="6" name="Picture 5" descr="Screenshot_2020-04-08-16-49-21-555_com.example.nat.jpg"/>
          <p:cNvPicPr>
            <a:picLocks noChangeAspect="1"/>
          </p:cNvPicPr>
          <p:nvPr/>
        </p:nvPicPr>
        <p:blipFill>
          <a:blip r:embed="rId3"/>
          <a:stretch>
            <a:fillRect/>
          </a:stretch>
        </p:blipFill>
        <p:spPr>
          <a:xfrm>
            <a:off x="4691197" y="193128"/>
            <a:ext cx="2066956" cy="4694182"/>
          </a:xfrm>
          <a:prstGeom prst="rect">
            <a:avLst/>
          </a:prstGeom>
        </p:spPr>
      </p:pic>
    </p:spTree>
  </p:cSld>
  <p:clrMapOvr>
    <a:masterClrMapping/>
  </p:clrMapOvr>
  <p:transition>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220950" y="223300"/>
            <a:ext cx="4045200" cy="8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Analysis</a:t>
            </a:r>
            <a:endParaRPr>
              <a:solidFill>
                <a:srgbClr val="FF9900"/>
              </a:solidFill>
            </a:endParaRPr>
          </a:p>
        </p:txBody>
      </p:sp>
      <p:sp>
        <p:nvSpPr>
          <p:cNvPr id="201" name="Google Shape;201;p31"/>
          <p:cNvSpPr txBox="1">
            <a:spLocks noGrp="1"/>
          </p:cNvSpPr>
          <p:nvPr>
            <p:ph type="subTitle" idx="1"/>
          </p:nvPr>
        </p:nvSpPr>
        <p:spPr>
          <a:xfrm>
            <a:off x="220950" y="2135675"/>
            <a:ext cx="40452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9D9D9"/>
                </a:solidFill>
                <a:latin typeface="Roboto Mono"/>
                <a:ea typeface="Roboto Mono"/>
                <a:cs typeface="Roboto Mono"/>
                <a:sym typeface="Roboto Mono"/>
              </a:rPr>
              <a:t>User can see the analysis for particular sport as team and player analysis.</a:t>
            </a:r>
            <a:endParaRPr dirty="0">
              <a:solidFill>
                <a:srgbClr val="D9D9D9"/>
              </a:solidFill>
              <a:latin typeface="Roboto Mono"/>
              <a:ea typeface="Roboto Mono"/>
              <a:cs typeface="Roboto Mono"/>
              <a:sym typeface="Roboto Mono"/>
            </a:endParaRPr>
          </a:p>
        </p:txBody>
      </p:sp>
      <p:pic>
        <p:nvPicPr>
          <p:cNvPr id="203" name="Google Shape;203;p31"/>
          <p:cNvPicPr preferRelativeResize="0"/>
          <p:nvPr/>
        </p:nvPicPr>
        <p:blipFill>
          <a:blip r:embed="rId3">
            <a:alphaModFix/>
          </a:blip>
          <a:stretch>
            <a:fillRect/>
          </a:stretch>
        </p:blipFill>
        <p:spPr>
          <a:xfrm>
            <a:off x="5782938" y="0"/>
            <a:ext cx="2436152" cy="5143500"/>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02600" y="267825"/>
            <a:ext cx="4045200" cy="79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F9900"/>
                </a:solidFill>
              </a:rPr>
              <a:t>Analysis of football</a:t>
            </a:r>
            <a:endParaRPr dirty="0">
              <a:solidFill>
                <a:srgbClr val="FF9900"/>
              </a:solidFill>
            </a:endParaRPr>
          </a:p>
        </p:txBody>
      </p:sp>
      <p:sp>
        <p:nvSpPr>
          <p:cNvPr id="210" name="Google Shape;210;p32"/>
          <p:cNvSpPr txBox="1">
            <a:spLocks noGrp="1"/>
          </p:cNvSpPr>
          <p:nvPr>
            <p:ph type="subTitle" idx="1"/>
          </p:nvPr>
        </p:nvSpPr>
        <p:spPr>
          <a:xfrm>
            <a:off x="251436" y="1284868"/>
            <a:ext cx="4045200" cy="3718055"/>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D9D9D9"/>
              </a:buClr>
              <a:buSzPts val="2100"/>
              <a:buFont typeface="Arial" pitchFamily="34" charset="0"/>
              <a:buChar char="•"/>
            </a:pPr>
            <a:r>
              <a:rPr lang="en" dirty="0">
                <a:solidFill>
                  <a:srgbClr val="D9D9D9"/>
                </a:solidFill>
                <a:latin typeface="Roboto Mono"/>
                <a:ea typeface="Roboto Mono"/>
                <a:cs typeface="Roboto Mono"/>
                <a:sym typeface="Roboto Mono"/>
              </a:rPr>
              <a:t>Displaying team analysis</a:t>
            </a:r>
            <a:r>
              <a:rPr lang="en" dirty="0" smtClean="0">
                <a:solidFill>
                  <a:srgbClr val="D9D9D9"/>
                </a:solidFill>
                <a:latin typeface="Roboto Mono"/>
                <a:ea typeface="Roboto Mono"/>
                <a:cs typeface="Roboto Mono"/>
                <a:sym typeface="Roboto Mono"/>
              </a:rPr>
              <a:t>.</a:t>
            </a:r>
            <a:endParaRPr dirty="0" smtClean="0">
              <a:solidFill>
                <a:srgbClr val="D9D9D9"/>
              </a:solidFill>
              <a:latin typeface="Roboto Mono"/>
              <a:ea typeface="Roboto Mono"/>
              <a:cs typeface="Roboto Mono"/>
              <a:sym typeface="Roboto Mono"/>
            </a:endParaRPr>
          </a:p>
          <a:p>
            <a:pPr marL="457200" lvl="0" indent="0" algn="l" rtl="0">
              <a:spcBef>
                <a:spcPts val="0"/>
              </a:spcBef>
              <a:spcAft>
                <a:spcPts val="0"/>
              </a:spcAft>
              <a:buNone/>
            </a:pPr>
            <a:r>
              <a:rPr lang="en" dirty="0" smtClean="0">
                <a:solidFill>
                  <a:srgbClr val="D9D9D9"/>
                </a:solidFill>
                <a:latin typeface="Roboto Mono"/>
                <a:ea typeface="Roboto Mono"/>
                <a:cs typeface="Roboto Mono"/>
                <a:sym typeface="Roboto Mono"/>
              </a:rPr>
              <a:t>As </a:t>
            </a:r>
            <a:r>
              <a:rPr lang="en" dirty="0">
                <a:solidFill>
                  <a:srgbClr val="D9D9D9"/>
                </a:solidFill>
                <a:latin typeface="Roboto Mono"/>
                <a:ea typeface="Roboto Mono"/>
                <a:cs typeface="Roboto Mono"/>
                <a:sym typeface="Roboto Mono"/>
              </a:rPr>
              <a:t>per which team </a:t>
            </a:r>
            <a:r>
              <a:rPr lang="en" dirty="0" smtClean="0">
                <a:solidFill>
                  <a:srgbClr val="D9D9D9"/>
                </a:solidFill>
                <a:latin typeface="Roboto Mono"/>
                <a:ea typeface="Roboto Mono"/>
                <a:cs typeface="Roboto Mono"/>
                <a:sym typeface="Roboto Mono"/>
              </a:rPr>
              <a:t>has won most matches and which team has made most goals.</a:t>
            </a:r>
          </a:p>
          <a:p>
            <a:pPr lvl="0" indent="-361950" algn="l">
              <a:buClr>
                <a:srgbClr val="D9D9D9"/>
              </a:buClr>
              <a:buFont typeface="Arial" pitchFamily="34" charset="0"/>
              <a:buChar char="•"/>
            </a:pPr>
            <a:r>
              <a:rPr lang="en-US" dirty="0" smtClean="0">
                <a:solidFill>
                  <a:srgbClr val="D9D9D9"/>
                </a:solidFill>
                <a:latin typeface="Roboto Mono"/>
                <a:ea typeface="Roboto Mono"/>
                <a:cs typeface="Roboto Mono"/>
                <a:sym typeface="Roboto Mono"/>
              </a:rPr>
              <a:t>Displaying player analysis.</a:t>
            </a:r>
          </a:p>
          <a:p>
            <a:pPr lvl="0" indent="0" algn="l"/>
            <a:r>
              <a:rPr lang="en-US" dirty="0" smtClean="0">
                <a:solidFill>
                  <a:srgbClr val="D9D9D9"/>
                </a:solidFill>
                <a:latin typeface="Roboto Mono"/>
                <a:ea typeface="Roboto Mono"/>
                <a:cs typeface="Roboto Mono"/>
                <a:sym typeface="Roboto Mono"/>
              </a:rPr>
              <a:t>As per which player has made most goals.</a:t>
            </a:r>
          </a:p>
          <a:p>
            <a:pPr marL="457200" lvl="0" indent="0" algn="l" rtl="0">
              <a:spcBef>
                <a:spcPts val="0"/>
              </a:spcBef>
              <a:spcAft>
                <a:spcPts val="0"/>
              </a:spcAft>
            </a:pPr>
            <a:endParaRPr b="1" dirty="0">
              <a:solidFill>
                <a:srgbClr val="D9D9D9"/>
              </a:solidFill>
              <a:latin typeface="Roboto Mono"/>
              <a:ea typeface="Roboto Mono"/>
              <a:cs typeface="Roboto Mono"/>
              <a:sym typeface="Roboto Mono"/>
            </a:endParaRPr>
          </a:p>
          <a:p>
            <a:pPr marL="457200" lvl="0" indent="0" algn="ctr" rtl="0">
              <a:spcBef>
                <a:spcPts val="0"/>
              </a:spcBef>
              <a:spcAft>
                <a:spcPts val="0"/>
              </a:spcAft>
              <a:buNone/>
            </a:pPr>
            <a:endParaRPr dirty="0"/>
          </a:p>
        </p:txBody>
      </p:sp>
      <p:pic>
        <p:nvPicPr>
          <p:cNvPr id="7" name="Picture 6" descr="Screenshot_2020-03-20-19-37-20-334_com.example.nat.jpg"/>
          <p:cNvPicPr>
            <a:picLocks noChangeAspect="1"/>
          </p:cNvPicPr>
          <p:nvPr/>
        </p:nvPicPr>
        <p:blipFill>
          <a:blip r:embed="rId3"/>
          <a:stretch>
            <a:fillRect/>
          </a:stretch>
        </p:blipFill>
        <p:spPr>
          <a:xfrm>
            <a:off x="5584575"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69" y="157655"/>
            <a:ext cx="4045200" cy="861849"/>
          </a:xfrm>
        </p:spPr>
        <p:txBody>
          <a:bodyPr/>
          <a:lstStyle/>
          <a:p>
            <a:r>
              <a:rPr lang="en-IN" dirty="0" smtClean="0">
                <a:solidFill>
                  <a:schemeClr val="accent4"/>
                </a:solidFill>
              </a:rPr>
              <a:t>Analysis of football</a:t>
            </a:r>
            <a:endParaRPr lang="en-US" dirty="0">
              <a:solidFill>
                <a:schemeClr val="accent4"/>
              </a:solidFill>
            </a:endParaRPr>
          </a:p>
        </p:txBody>
      </p:sp>
      <p:sp>
        <p:nvSpPr>
          <p:cNvPr id="3" name="Subtitle 2"/>
          <p:cNvSpPr>
            <a:spLocks noGrp="1"/>
          </p:cNvSpPr>
          <p:nvPr>
            <p:ph type="subTitle" idx="1"/>
          </p:nvPr>
        </p:nvSpPr>
        <p:spPr>
          <a:xfrm>
            <a:off x="265500" y="1219201"/>
            <a:ext cx="4045200" cy="3924300"/>
          </a:xfrm>
        </p:spPr>
        <p:txBody>
          <a:bodyPr/>
          <a:lstStyle/>
          <a:p>
            <a:r>
              <a:rPr lang="en-IN" dirty="0" smtClean="0">
                <a:solidFill>
                  <a:schemeClr val="bg2">
                    <a:lumMod val="40000"/>
                    <a:lumOff val="60000"/>
                  </a:schemeClr>
                </a:solidFill>
                <a:latin typeface="Roboto Mono" charset="0"/>
                <a:ea typeface="Roboto Mono" charset="0"/>
              </a:rPr>
              <a:t>Team analysis</a:t>
            </a:r>
          </a:p>
          <a:p>
            <a:pPr algn="l">
              <a:buFont typeface="Arial" pitchFamily="34" charset="0"/>
              <a:buChar char="•"/>
            </a:pPr>
            <a:endParaRPr lang="en-IN" dirty="0" smtClean="0">
              <a:solidFill>
                <a:schemeClr val="bg2">
                  <a:lumMod val="40000"/>
                  <a:lumOff val="60000"/>
                </a:schemeClr>
              </a:solidFill>
              <a:latin typeface="Roboto Mono" charset="0"/>
              <a:ea typeface="Roboto Mono" charset="0"/>
            </a:endParaRPr>
          </a:p>
          <a:p>
            <a:pPr algn="l">
              <a:buFont typeface="Arial" pitchFamily="34" charset="0"/>
              <a:buChar char="•"/>
            </a:pPr>
            <a:r>
              <a:rPr lang="en-IN" dirty="0" smtClean="0">
                <a:solidFill>
                  <a:schemeClr val="bg2">
                    <a:lumMod val="40000"/>
                    <a:lumOff val="60000"/>
                  </a:schemeClr>
                </a:solidFill>
                <a:latin typeface="Roboto Mono" charset="0"/>
                <a:ea typeface="Roboto Mono" charset="0"/>
              </a:rPr>
              <a:t>Goal based analysis is based on which team made most goals.</a:t>
            </a:r>
          </a:p>
          <a:p>
            <a:pPr algn="l"/>
            <a:endParaRPr lang="en-IN" dirty="0" smtClean="0">
              <a:solidFill>
                <a:schemeClr val="bg2">
                  <a:lumMod val="40000"/>
                  <a:lumOff val="60000"/>
                </a:schemeClr>
              </a:solidFill>
              <a:latin typeface="Roboto Mono" charset="0"/>
              <a:ea typeface="Roboto Mono" charset="0"/>
            </a:endParaRPr>
          </a:p>
          <a:p>
            <a:pPr algn="l">
              <a:buFont typeface="Arial" pitchFamily="34" charset="0"/>
              <a:buChar char="•"/>
            </a:pPr>
            <a:r>
              <a:rPr lang="en-IN" dirty="0" smtClean="0">
                <a:solidFill>
                  <a:schemeClr val="bg2">
                    <a:lumMod val="40000"/>
                    <a:lumOff val="60000"/>
                  </a:schemeClr>
                </a:solidFill>
                <a:latin typeface="Roboto Mono" charset="0"/>
                <a:ea typeface="Roboto Mono" charset="0"/>
              </a:rPr>
              <a:t>Match won based analysis is based on which team won most matches</a:t>
            </a:r>
            <a:r>
              <a:rPr lang="en-IN" dirty="0" smtClean="0">
                <a:solidFill>
                  <a:schemeClr val="bg2">
                    <a:lumMod val="40000"/>
                    <a:lumOff val="60000"/>
                  </a:schemeClr>
                </a:solidFill>
              </a:rPr>
              <a:t>.</a:t>
            </a:r>
            <a:endParaRPr lang="en-US" dirty="0">
              <a:solidFill>
                <a:schemeClr val="bg2">
                  <a:lumMod val="40000"/>
                  <a:lumOff val="60000"/>
                </a:schemeClr>
              </a:solidFill>
            </a:endParaRPr>
          </a:p>
        </p:txBody>
      </p:sp>
      <p:pic>
        <p:nvPicPr>
          <p:cNvPr id="5" name="Picture 4" descr="Screenshot_2020-04-07-21-47-09-792_com.example.nat.jpg"/>
          <p:cNvPicPr>
            <a:picLocks noChangeAspect="1"/>
          </p:cNvPicPr>
          <p:nvPr/>
        </p:nvPicPr>
        <p:blipFill>
          <a:blip r:embed="rId2"/>
          <a:stretch>
            <a:fillRect/>
          </a:stretch>
        </p:blipFill>
        <p:spPr>
          <a:xfrm>
            <a:off x="5458451"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8" y="147145"/>
            <a:ext cx="4045200" cy="781572"/>
          </a:xfrm>
        </p:spPr>
        <p:txBody>
          <a:bodyPr/>
          <a:lstStyle/>
          <a:p>
            <a:r>
              <a:rPr lang="en-IN" dirty="0" smtClean="0">
                <a:solidFill>
                  <a:schemeClr val="accent4"/>
                </a:solidFill>
              </a:rPr>
              <a:t>Analysis of football</a:t>
            </a:r>
            <a:endParaRPr lang="en-US" dirty="0">
              <a:solidFill>
                <a:schemeClr val="accent4"/>
              </a:solidFill>
            </a:endParaRPr>
          </a:p>
        </p:txBody>
      </p:sp>
      <p:sp>
        <p:nvSpPr>
          <p:cNvPr id="3" name="Subtitle 2"/>
          <p:cNvSpPr>
            <a:spLocks noGrp="1"/>
          </p:cNvSpPr>
          <p:nvPr>
            <p:ph type="subTitle" idx="1"/>
          </p:nvPr>
        </p:nvSpPr>
        <p:spPr>
          <a:xfrm>
            <a:off x="233969" y="1124606"/>
            <a:ext cx="4045200" cy="3888827"/>
          </a:xfrm>
        </p:spPr>
        <p:txBody>
          <a:bodyPr/>
          <a:lstStyle/>
          <a:p>
            <a:pPr marL="571500" indent="-457200"/>
            <a:r>
              <a:rPr lang="en-IN" dirty="0" smtClean="0"/>
              <a:t>	    </a:t>
            </a:r>
            <a:r>
              <a:rPr lang="en-IN" dirty="0" smtClean="0">
                <a:solidFill>
                  <a:schemeClr val="bg1">
                    <a:lumMod val="85000"/>
                  </a:schemeClr>
                </a:solidFill>
                <a:latin typeface="Roboto Mono" charset="0"/>
                <a:ea typeface="Roboto Mono" charset="0"/>
              </a:rPr>
              <a:t>Team analysis</a:t>
            </a:r>
            <a:r>
              <a:rPr lang="en-IN" dirty="0" smtClean="0"/>
              <a:t>	</a:t>
            </a:r>
            <a:r>
              <a:rPr lang="en-IN" dirty="0" smtClean="0"/>
              <a:t>	</a:t>
            </a:r>
            <a:endParaRPr lang="en-US" dirty="0"/>
          </a:p>
        </p:txBody>
      </p:sp>
      <p:pic>
        <p:nvPicPr>
          <p:cNvPr id="5" name="Picture 4" descr="Screenshot_2020-04-07-21-45-28-481_com.example.nat.jpg"/>
          <p:cNvPicPr>
            <a:picLocks noChangeAspect="1"/>
          </p:cNvPicPr>
          <p:nvPr/>
        </p:nvPicPr>
        <p:blipFill>
          <a:blip r:embed="rId2"/>
          <a:stretch>
            <a:fillRect/>
          </a:stretch>
        </p:blipFill>
        <p:spPr>
          <a:xfrm>
            <a:off x="4698125" y="231228"/>
            <a:ext cx="2070538" cy="4666593"/>
          </a:xfrm>
          <a:prstGeom prst="rect">
            <a:avLst/>
          </a:prstGeom>
        </p:spPr>
      </p:pic>
      <p:pic>
        <p:nvPicPr>
          <p:cNvPr id="7" name="Picture 6" descr="Screenshot_2020-04-07-21-45-32-569_com.example.nat.jpg"/>
          <p:cNvPicPr>
            <a:picLocks noChangeAspect="1"/>
          </p:cNvPicPr>
          <p:nvPr/>
        </p:nvPicPr>
        <p:blipFill>
          <a:blip r:embed="rId3"/>
          <a:stretch>
            <a:fillRect/>
          </a:stretch>
        </p:blipFill>
        <p:spPr>
          <a:xfrm>
            <a:off x="6863255" y="220717"/>
            <a:ext cx="2154622" cy="4677104"/>
          </a:xfrm>
          <a:prstGeom prst="rect">
            <a:avLst/>
          </a:prstGeom>
        </p:spPr>
      </p:pic>
      <p:sp>
        <p:nvSpPr>
          <p:cNvPr id="8" name="TextBox 7"/>
          <p:cNvSpPr txBox="1"/>
          <p:nvPr/>
        </p:nvSpPr>
        <p:spPr>
          <a:xfrm>
            <a:off x="399393" y="1891861"/>
            <a:ext cx="3857297" cy="1384995"/>
          </a:xfrm>
          <a:prstGeom prst="rect">
            <a:avLst/>
          </a:prstGeom>
          <a:noFill/>
        </p:spPr>
        <p:txBody>
          <a:bodyPr wrap="square" rtlCol="0">
            <a:spAutoFit/>
          </a:bodyPr>
          <a:lstStyle/>
          <a:p>
            <a:pPr marL="342900" indent="-342900"/>
            <a:r>
              <a:rPr lang="en-IN" sz="2100" dirty="0" smtClean="0">
                <a:solidFill>
                  <a:schemeClr val="bg2">
                    <a:lumMod val="40000"/>
                    <a:lumOff val="60000"/>
                  </a:schemeClr>
                </a:solidFill>
                <a:latin typeface="Roboto Mono" charset="0"/>
                <a:ea typeface="Roboto Mono" charset="0"/>
              </a:rPr>
              <a:t>1.Analysis based on goals.</a:t>
            </a:r>
          </a:p>
          <a:p>
            <a:pPr marL="342900" indent="-342900"/>
            <a:r>
              <a:rPr lang="en-IN" sz="2100" dirty="0" smtClean="0">
                <a:solidFill>
                  <a:schemeClr val="bg2">
                    <a:lumMod val="40000"/>
                    <a:lumOff val="60000"/>
                  </a:schemeClr>
                </a:solidFill>
                <a:latin typeface="Roboto Mono" charset="0"/>
                <a:ea typeface="Roboto Mono" charset="0"/>
              </a:rPr>
              <a:t>2.Analysis based on match won.</a:t>
            </a:r>
            <a:endParaRPr lang="en-US" sz="2100" dirty="0">
              <a:solidFill>
                <a:schemeClr val="bg2">
                  <a:lumMod val="40000"/>
                  <a:lumOff val="60000"/>
                </a:schemeClr>
              </a:solidFill>
              <a:latin typeface="Roboto Mono" charset="0"/>
              <a:ea typeface="Roboto Mono" charset="0"/>
            </a:endParaRPr>
          </a:p>
        </p:txBody>
      </p:sp>
    </p:spTree>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90" y="220717"/>
            <a:ext cx="4045200" cy="792082"/>
          </a:xfrm>
        </p:spPr>
        <p:txBody>
          <a:bodyPr/>
          <a:lstStyle/>
          <a:p>
            <a:r>
              <a:rPr lang="en-IN" dirty="0" smtClean="0">
                <a:solidFill>
                  <a:schemeClr val="accent4"/>
                </a:solidFill>
              </a:rPr>
              <a:t>Analysis of football</a:t>
            </a:r>
            <a:endParaRPr lang="en-US" dirty="0">
              <a:solidFill>
                <a:schemeClr val="accent4"/>
              </a:solidFill>
            </a:endParaRPr>
          </a:p>
        </p:txBody>
      </p:sp>
      <p:sp>
        <p:nvSpPr>
          <p:cNvPr id="3" name="Subtitle 2"/>
          <p:cNvSpPr>
            <a:spLocks noGrp="1"/>
          </p:cNvSpPr>
          <p:nvPr>
            <p:ph type="subTitle" idx="1"/>
          </p:nvPr>
        </p:nvSpPr>
        <p:spPr>
          <a:xfrm>
            <a:off x="381115" y="1381550"/>
            <a:ext cx="4045200" cy="2349621"/>
          </a:xfrm>
        </p:spPr>
        <p:txBody>
          <a:bodyPr/>
          <a:lstStyle/>
          <a:p>
            <a:r>
              <a:rPr lang="en-IN" dirty="0" smtClean="0">
                <a:solidFill>
                  <a:schemeClr val="tx2">
                    <a:lumMod val="40000"/>
                    <a:lumOff val="60000"/>
                  </a:schemeClr>
                </a:solidFill>
                <a:latin typeface="Roboto Mono" charset="0"/>
                <a:ea typeface="Roboto Mono" charset="0"/>
              </a:rPr>
              <a:t>Player analysis</a:t>
            </a:r>
          </a:p>
          <a:p>
            <a:pPr algn="l"/>
            <a:endParaRPr lang="en-IN" dirty="0" smtClean="0">
              <a:solidFill>
                <a:schemeClr val="tx2">
                  <a:lumMod val="40000"/>
                  <a:lumOff val="60000"/>
                </a:schemeClr>
              </a:solidFill>
              <a:latin typeface="Roboto Mono" charset="0"/>
              <a:ea typeface="Roboto Mono" charset="0"/>
            </a:endParaRPr>
          </a:p>
          <a:p>
            <a:pPr algn="l"/>
            <a:r>
              <a:rPr lang="en-IN" dirty="0" smtClean="0">
                <a:solidFill>
                  <a:schemeClr val="tx2">
                    <a:lumMod val="40000"/>
                    <a:lumOff val="60000"/>
                  </a:schemeClr>
                </a:solidFill>
                <a:latin typeface="Roboto Mono" charset="0"/>
                <a:ea typeface="Roboto Mono" charset="0"/>
              </a:rPr>
              <a:t>Player analysis of</a:t>
            </a:r>
          </a:p>
          <a:p>
            <a:pPr algn="l"/>
            <a:r>
              <a:rPr lang="en-IN" dirty="0" smtClean="0">
                <a:solidFill>
                  <a:schemeClr val="tx2">
                    <a:lumMod val="40000"/>
                    <a:lumOff val="60000"/>
                  </a:schemeClr>
                </a:solidFill>
                <a:latin typeface="Roboto Mono" charset="0"/>
                <a:ea typeface="Roboto Mono" charset="0"/>
              </a:rPr>
              <a:t>football </a:t>
            </a:r>
            <a:r>
              <a:rPr lang="en-IN" dirty="0" smtClean="0">
                <a:solidFill>
                  <a:schemeClr val="tx2">
                    <a:lumMod val="40000"/>
                    <a:lumOff val="60000"/>
                  </a:schemeClr>
                </a:solidFill>
                <a:latin typeface="Roboto Mono" charset="0"/>
                <a:ea typeface="Roboto Mono" charset="0"/>
              </a:rPr>
              <a:t>game is only</a:t>
            </a:r>
          </a:p>
          <a:p>
            <a:pPr algn="l"/>
            <a:r>
              <a:rPr lang="en-IN" dirty="0" smtClean="0">
                <a:solidFill>
                  <a:schemeClr val="tx2">
                    <a:lumMod val="40000"/>
                    <a:lumOff val="60000"/>
                  </a:schemeClr>
                </a:solidFill>
                <a:latin typeface="Roboto Mono" charset="0"/>
                <a:ea typeface="Roboto Mono" charset="0"/>
              </a:rPr>
              <a:t>based on which player</a:t>
            </a:r>
          </a:p>
          <a:p>
            <a:pPr algn="l"/>
            <a:r>
              <a:rPr lang="en-IN" dirty="0" smtClean="0">
                <a:solidFill>
                  <a:schemeClr val="tx2">
                    <a:lumMod val="40000"/>
                    <a:lumOff val="60000"/>
                  </a:schemeClr>
                </a:solidFill>
                <a:latin typeface="Roboto Mono" charset="0"/>
                <a:ea typeface="Roboto Mono" charset="0"/>
              </a:rPr>
              <a:t>made most goals.</a:t>
            </a:r>
            <a:endParaRPr lang="en-US" dirty="0">
              <a:solidFill>
                <a:schemeClr val="tx2">
                  <a:lumMod val="40000"/>
                  <a:lumOff val="60000"/>
                </a:schemeClr>
              </a:solidFill>
              <a:latin typeface="Roboto Mono" charset="0"/>
              <a:ea typeface="Roboto Mono" charset="0"/>
            </a:endParaRPr>
          </a:p>
        </p:txBody>
      </p:sp>
      <p:pic>
        <p:nvPicPr>
          <p:cNvPr id="5" name="Picture 4" descr="Screenshot_2020-04-07-21-45-38-471_com.example.nat.jpg"/>
          <p:cNvPicPr>
            <a:picLocks noChangeAspect="1"/>
          </p:cNvPicPr>
          <p:nvPr/>
        </p:nvPicPr>
        <p:blipFill>
          <a:blip r:embed="rId2"/>
          <a:stretch>
            <a:fillRect/>
          </a:stretch>
        </p:blipFill>
        <p:spPr>
          <a:xfrm>
            <a:off x="5773761"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69" y="252248"/>
            <a:ext cx="4045200" cy="739530"/>
          </a:xfrm>
        </p:spPr>
        <p:txBody>
          <a:bodyPr/>
          <a:lstStyle/>
          <a:p>
            <a:r>
              <a:rPr lang="en-IN" dirty="0" smtClean="0">
                <a:solidFill>
                  <a:schemeClr val="accent4"/>
                </a:solidFill>
              </a:rPr>
              <a:t>Analysis of cricket</a:t>
            </a:r>
            <a:endParaRPr lang="en-US" dirty="0">
              <a:solidFill>
                <a:schemeClr val="accent4"/>
              </a:solidFill>
            </a:endParaRPr>
          </a:p>
        </p:txBody>
      </p:sp>
      <p:sp>
        <p:nvSpPr>
          <p:cNvPr id="3" name="Subtitle 2"/>
          <p:cNvSpPr>
            <a:spLocks noGrp="1"/>
          </p:cNvSpPr>
          <p:nvPr>
            <p:ph type="subTitle" idx="1"/>
          </p:nvPr>
        </p:nvSpPr>
        <p:spPr>
          <a:xfrm>
            <a:off x="265500" y="1324302"/>
            <a:ext cx="4045200" cy="3237188"/>
          </a:xfrm>
        </p:spPr>
        <p:txBody>
          <a:bodyPr/>
          <a:lstStyle/>
          <a:p>
            <a:r>
              <a:rPr lang="en-IN" dirty="0" smtClean="0">
                <a:solidFill>
                  <a:schemeClr val="tx2">
                    <a:lumMod val="40000"/>
                    <a:lumOff val="60000"/>
                  </a:schemeClr>
                </a:solidFill>
                <a:latin typeface="Roboto Mono" charset="0"/>
                <a:ea typeface="Roboto Mono" charset="0"/>
              </a:rPr>
              <a:t>Team analysis</a:t>
            </a:r>
          </a:p>
          <a:p>
            <a:endParaRPr lang="en-IN" dirty="0" smtClean="0">
              <a:solidFill>
                <a:schemeClr val="tx2">
                  <a:lumMod val="40000"/>
                  <a:lumOff val="60000"/>
                </a:schemeClr>
              </a:solidFill>
              <a:latin typeface="Roboto Mono" charset="0"/>
              <a:ea typeface="Roboto Mono" charset="0"/>
            </a:endParaRPr>
          </a:p>
          <a:p>
            <a:pPr marL="571500" indent="-457200" algn="l"/>
            <a:r>
              <a:rPr lang="en-IN" dirty="0" smtClean="0">
                <a:solidFill>
                  <a:schemeClr val="tx2">
                    <a:lumMod val="40000"/>
                    <a:lumOff val="60000"/>
                  </a:schemeClr>
                </a:solidFill>
                <a:latin typeface="Roboto Mono" charset="0"/>
                <a:ea typeface="Roboto Mono" charset="0"/>
              </a:rPr>
              <a:t>1.Based on which team has taken most wickets.</a:t>
            </a:r>
          </a:p>
          <a:p>
            <a:pPr marL="571500" indent="-457200" algn="l"/>
            <a:r>
              <a:rPr lang="en-IN" dirty="0" smtClean="0">
                <a:solidFill>
                  <a:schemeClr val="tx2">
                    <a:lumMod val="40000"/>
                    <a:lumOff val="60000"/>
                  </a:schemeClr>
                </a:solidFill>
                <a:latin typeface="Roboto Mono" charset="0"/>
                <a:ea typeface="Roboto Mono" charset="0"/>
              </a:rPr>
              <a:t>2.Based on which team has taken most runs.</a:t>
            </a:r>
          </a:p>
          <a:p>
            <a:pPr marL="571500" indent="-457200" algn="l"/>
            <a:r>
              <a:rPr lang="en-IN" dirty="0" smtClean="0">
                <a:solidFill>
                  <a:schemeClr val="tx2">
                    <a:lumMod val="40000"/>
                    <a:lumOff val="60000"/>
                  </a:schemeClr>
                </a:solidFill>
                <a:latin typeface="Roboto Mono" charset="0"/>
                <a:ea typeface="Roboto Mono" charset="0"/>
              </a:rPr>
              <a:t>3.Based on which team won most matches.</a:t>
            </a:r>
            <a:endParaRPr lang="en-US" dirty="0">
              <a:solidFill>
                <a:schemeClr val="tx2">
                  <a:lumMod val="40000"/>
                  <a:lumOff val="60000"/>
                </a:schemeClr>
              </a:solidFill>
              <a:latin typeface="Roboto Mono" charset="0"/>
              <a:ea typeface="Roboto Mono" charset="0"/>
            </a:endParaRPr>
          </a:p>
        </p:txBody>
      </p:sp>
      <p:pic>
        <p:nvPicPr>
          <p:cNvPr id="5" name="Picture 4" descr="Screenshot_2020-03-20-19-37-20-334_com.example.nat.jpg"/>
          <p:cNvPicPr>
            <a:picLocks noChangeAspect="1"/>
          </p:cNvPicPr>
          <p:nvPr/>
        </p:nvPicPr>
        <p:blipFill>
          <a:blip r:embed="rId2"/>
          <a:stretch>
            <a:fillRect/>
          </a:stretch>
        </p:blipFill>
        <p:spPr>
          <a:xfrm>
            <a:off x="4680686" y="178677"/>
            <a:ext cx="2151038" cy="4750676"/>
          </a:xfrm>
          <a:prstGeom prst="rect">
            <a:avLst/>
          </a:prstGeom>
        </p:spPr>
      </p:pic>
      <p:pic>
        <p:nvPicPr>
          <p:cNvPr id="6" name="Picture 5" descr="Screenshot_2020-04-07-21-46-35-239_com.example.nat.jpg"/>
          <p:cNvPicPr>
            <a:picLocks noChangeAspect="1"/>
          </p:cNvPicPr>
          <p:nvPr/>
        </p:nvPicPr>
        <p:blipFill>
          <a:blip r:embed="rId3"/>
          <a:stretch>
            <a:fillRect/>
          </a:stretch>
        </p:blipFill>
        <p:spPr>
          <a:xfrm>
            <a:off x="6978869" y="168165"/>
            <a:ext cx="2039007" cy="4750675"/>
          </a:xfrm>
          <a:prstGeom prst="rect">
            <a:avLst/>
          </a:prstGeom>
        </p:spPr>
      </p:pic>
    </p:spTree>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39922"/>
            <a:ext cx="8520600" cy="707400"/>
          </a:xfrm>
        </p:spPr>
        <p:txBody>
          <a:bodyPr/>
          <a:lstStyle/>
          <a:p>
            <a:pPr algn="ctr"/>
            <a:r>
              <a:rPr lang="en" sz="2400" dirty="0" smtClean="0">
                <a:solidFill>
                  <a:srgbClr val="FF9900"/>
                </a:solidFill>
                <a:latin typeface="+mn-lt"/>
              </a:rPr>
              <a:t>MODULES</a:t>
            </a:r>
            <a:endParaRPr lang="en-US" sz="2400" dirty="0">
              <a:solidFill>
                <a:schemeClr val="accent4"/>
              </a:solidFill>
              <a:latin typeface="+mn-lt"/>
            </a:endParaRPr>
          </a:p>
        </p:txBody>
      </p:sp>
      <p:sp>
        <p:nvSpPr>
          <p:cNvPr id="3" name="Text Placeholder 2"/>
          <p:cNvSpPr>
            <a:spLocks noGrp="1"/>
          </p:cNvSpPr>
          <p:nvPr>
            <p:ph type="body" idx="1"/>
          </p:nvPr>
        </p:nvSpPr>
        <p:spPr/>
        <p:txBody>
          <a:bodyPr/>
          <a:lstStyle/>
          <a:p>
            <a:pPr>
              <a:buNone/>
            </a:pPr>
            <a:r>
              <a:rPr lang="en-IN" sz="1400" b="1" dirty="0" smtClean="0">
                <a:solidFill>
                  <a:schemeClr val="bg1">
                    <a:lumMod val="85000"/>
                  </a:schemeClr>
                </a:solidFill>
                <a:latin typeface="Arial" pitchFamily="34" charset="0"/>
                <a:cs typeface="Arial" pitchFamily="34" charset="0"/>
              </a:rPr>
              <a:t>5</a:t>
            </a:r>
            <a:r>
              <a:rPr lang="en-IN" sz="1400" b="1" dirty="0" smtClean="0">
                <a:solidFill>
                  <a:schemeClr val="bg1">
                    <a:lumMod val="85000"/>
                  </a:schemeClr>
                </a:solidFill>
                <a:latin typeface="Arial" pitchFamily="34" charset="0"/>
                <a:cs typeface="Arial" pitchFamily="34" charset="0"/>
              </a:rPr>
              <a:t>)  </a:t>
            </a:r>
            <a:r>
              <a:rPr lang="en-IN" sz="1400" b="1" dirty="0" smtClean="0">
                <a:solidFill>
                  <a:schemeClr val="bg1">
                    <a:lumMod val="85000"/>
                  </a:schemeClr>
                </a:solidFill>
                <a:latin typeface="Arial" pitchFamily="34" charset="0"/>
                <a:cs typeface="Arial" pitchFamily="34" charset="0"/>
              </a:rPr>
              <a:t>Admin module: -  It will be the module which gives some specific rights to specific user to insert data and work with it.</a:t>
            </a:r>
          </a:p>
          <a:p>
            <a:pPr>
              <a:buNone/>
            </a:pPr>
            <a:endParaRPr lang="en-IN" sz="1400" b="1" dirty="0" smtClean="0">
              <a:solidFill>
                <a:schemeClr val="bg1">
                  <a:lumMod val="85000"/>
                </a:schemeClr>
              </a:solidFill>
              <a:latin typeface="Lato" charset="0"/>
            </a:endParaRPr>
          </a:p>
          <a:p>
            <a:pPr>
              <a:buNone/>
            </a:pPr>
            <a:endParaRPr lang="en-IN" sz="1400" b="1" dirty="0" smtClean="0">
              <a:solidFill>
                <a:schemeClr val="bg1">
                  <a:lumMod val="85000"/>
                </a:schemeClr>
              </a:solidFill>
              <a:latin typeface="Lato" charset="0"/>
            </a:endParaRPr>
          </a:p>
          <a:p>
            <a:pPr>
              <a:buNone/>
            </a:pPr>
            <a:r>
              <a:rPr lang="en-IN" sz="1400" b="1" dirty="0" smtClean="0">
                <a:solidFill>
                  <a:schemeClr val="bg1">
                    <a:lumMod val="85000"/>
                  </a:schemeClr>
                </a:solidFill>
                <a:latin typeface="+mn-lt"/>
              </a:rPr>
              <a:t>6</a:t>
            </a:r>
            <a:r>
              <a:rPr lang="en-IN" sz="1400" b="1" dirty="0" smtClean="0">
                <a:solidFill>
                  <a:schemeClr val="bg1">
                    <a:lumMod val="85000"/>
                  </a:schemeClr>
                </a:solidFill>
                <a:latin typeface="+mn-lt"/>
              </a:rPr>
              <a:t>)  </a:t>
            </a:r>
            <a:r>
              <a:rPr lang="en-IN" sz="1400" b="1" dirty="0" smtClean="0">
                <a:solidFill>
                  <a:schemeClr val="bg1">
                    <a:lumMod val="85000"/>
                  </a:schemeClr>
                </a:solidFill>
                <a:latin typeface="+mn-lt"/>
              </a:rPr>
              <a:t>User module :- user can login or signup into application and can use and see the data entered by admin.</a:t>
            </a:r>
          </a:p>
        </p:txBody>
      </p:sp>
    </p:spTree>
  </p:cSld>
  <p:clrMapOvr>
    <a:masterClrMapping/>
  </p:clrMapOvr>
  <p:transition>
    <p:wedg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89" y="178676"/>
            <a:ext cx="4045200" cy="729020"/>
          </a:xfrm>
        </p:spPr>
        <p:txBody>
          <a:bodyPr/>
          <a:lstStyle/>
          <a:p>
            <a:r>
              <a:rPr lang="en-IN" dirty="0" smtClean="0">
                <a:solidFill>
                  <a:schemeClr val="accent4"/>
                </a:solidFill>
              </a:rPr>
              <a:t>Analysis of cricket</a:t>
            </a:r>
            <a:endParaRPr lang="en-US" dirty="0">
              <a:solidFill>
                <a:schemeClr val="accent4"/>
              </a:solidFill>
            </a:endParaRPr>
          </a:p>
        </p:txBody>
      </p:sp>
      <p:sp>
        <p:nvSpPr>
          <p:cNvPr id="3" name="Subtitle 2"/>
          <p:cNvSpPr>
            <a:spLocks noGrp="1"/>
          </p:cNvSpPr>
          <p:nvPr>
            <p:ph type="subTitle" idx="1"/>
          </p:nvPr>
        </p:nvSpPr>
        <p:spPr>
          <a:xfrm>
            <a:off x="265500" y="914400"/>
            <a:ext cx="4045200" cy="2690648"/>
          </a:xfrm>
        </p:spPr>
        <p:txBody>
          <a:bodyPr/>
          <a:lstStyle/>
          <a:p>
            <a:r>
              <a:rPr lang="en-IN" dirty="0" smtClean="0">
                <a:solidFill>
                  <a:schemeClr val="bg1">
                    <a:lumMod val="85000"/>
                  </a:schemeClr>
                </a:solidFill>
                <a:latin typeface="Roboto Mono" charset="0"/>
                <a:ea typeface="Roboto Mono" charset="0"/>
              </a:rPr>
              <a:t>Team analysis</a:t>
            </a:r>
          </a:p>
          <a:p>
            <a:endParaRPr lang="en-IN" dirty="0" smtClean="0">
              <a:solidFill>
                <a:schemeClr val="bg1">
                  <a:lumMod val="85000"/>
                </a:schemeClr>
              </a:solidFill>
              <a:latin typeface="Roboto Mono" charset="0"/>
              <a:ea typeface="Roboto Mono" charset="0"/>
            </a:endParaRPr>
          </a:p>
          <a:p>
            <a:pPr marL="571500" indent="-457200" algn="l"/>
            <a:r>
              <a:rPr lang="en-IN" dirty="0" smtClean="0">
                <a:solidFill>
                  <a:schemeClr val="bg1">
                    <a:lumMod val="85000"/>
                  </a:schemeClr>
                </a:solidFill>
                <a:latin typeface="Roboto Mono" charset="0"/>
                <a:ea typeface="Roboto Mono" charset="0"/>
              </a:rPr>
              <a:t>1.Which team has taken most wickets.</a:t>
            </a:r>
          </a:p>
          <a:p>
            <a:pPr marL="571500" indent="-457200" algn="l"/>
            <a:r>
              <a:rPr lang="en-IN" dirty="0" smtClean="0">
                <a:solidFill>
                  <a:schemeClr val="bg1">
                    <a:lumMod val="85000"/>
                  </a:schemeClr>
                </a:solidFill>
                <a:latin typeface="Roboto Mono" charset="0"/>
                <a:ea typeface="Roboto Mono" charset="0"/>
              </a:rPr>
              <a:t>2.Which team has made most runs.</a:t>
            </a:r>
            <a:endParaRPr lang="en-US" dirty="0">
              <a:solidFill>
                <a:schemeClr val="bg1">
                  <a:lumMod val="85000"/>
                </a:schemeClr>
              </a:solidFill>
              <a:latin typeface="Roboto Mono" charset="0"/>
              <a:ea typeface="Roboto Mono" charset="0"/>
            </a:endParaRPr>
          </a:p>
        </p:txBody>
      </p:sp>
      <p:pic>
        <p:nvPicPr>
          <p:cNvPr id="8" name="Picture 7" descr="Screenshot_2020-04-07-23-55-42-826_com.example.nat.jpg"/>
          <p:cNvPicPr>
            <a:picLocks noChangeAspect="1"/>
          </p:cNvPicPr>
          <p:nvPr/>
        </p:nvPicPr>
        <p:blipFill>
          <a:blip r:embed="rId2"/>
          <a:stretch>
            <a:fillRect/>
          </a:stretch>
        </p:blipFill>
        <p:spPr>
          <a:xfrm>
            <a:off x="4628132" y="126124"/>
            <a:ext cx="2182569" cy="4866290"/>
          </a:xfrm>
          <a:prstGeom prst="rect">
            <a:avLst/>
          </a:prstGeom>
        </p:spPr>
      </p:pic>
      <p:pic>
        <p:nvPicPr>
          <p:cNvPr id="9" name="Picture 8" descr="Screenshot_2020-04-07-23-55-51-047_com.example.nat.jpg"/>
          <p:cNvPicPr>
            <a:picLocks noChangeAspect="1"/>
          </p:cNvPicPr>
          <p:nvPr/>
        </p:nvPicPr>
        <p:blipFill>
          <a:blip r:embed="rId3"/>
          <a:stretch>
            <a:fillRect/>
          </a:stretch>
        </p:blipFill>
        <p:spPr>
          <a:xfrm>
            <a:off x="6873766" y="136634"/>
            <a:ext cx="2112578" cy="4866289"/>
          </a:xfrm>
          <a:prstGeom prst="rect">
            <a:avLst/>
          </a:prstGeom>
        </p:spPr>
      </p:pic>
    </p:spTree>
  </p:cSld>
  <p:clrMapOvr>
    <a:masterClrMapping/>
  </p:clrMapOvr>
  <p:transition>
    <p:wedg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62" y="136633"/>
            <a:ext cx="4045200" cy="760551"/>
          </a:xfrm>
        </p:spPr>
        <p:txBody>
          <a:bodyPr/>
          <a:lstStyle/>
          <a:p>
            <a:r>
              <a:rPr lang="en-IN" dirty="0" smtClean="0">
                <a:solidFill>
                  <a:schemeClr val="accent4"/>
                </a:solidFill>
              </a:rPr>
              <a:t>Analysis of cricket</a:t>
            </a:r>
            <a:endParaRPr lang="en-US" dirty="0">
              <a:solidFill>
                <a:schemeClr val="accent4"/>
              </a:solidFill>
            </a:endParaRPr>
          </a:p>
        </p:txBody>
      </p:sp>
      <p:sp>
        <p:nvSpPr>
          <p:cNvPr id="3" name="Subtitle 2"/>
          <p:cNvSpPr>
            <a:spLocks noGrp="1"/>
          </p:cNvSpPr>
          <p:nvPr>
            <p:ph type="subTitle" idx="1"/>
          </p:nvPr>
        </p:nvSpPr>
        <p:spPr>
          <a:xfrm>
            <a:off x="254990" y="1261241"/>
            <a:ext cx="4045200" cy="1502554"/>
          </a:xfrm>
        </p:spPr>
        <p:txBody>
          <a:bodyPr/>
          <a:lstStyle/>
          <a:p>
            <a:r>
              <a:rPr lang="en-IN" dirty="0" smtClean="0">
                <a:solidFill>
                  <a:schemeClr val="bg1">
                    <a:lumMod val="85000"/>
                  </a:schemeClr>
                </a:solidFill>
                <a:latin typeface="Roboto Mono" charset="0"/>
                <a:ea typeface="Roboto Mono" charset="0"/>
              </a:rPr>
              <a:t>Team analysis</a:t>
            </a:r>
          </a:p>
          <a:p>
            <a:endParaRPr lang="en-IN" dirty="0" smtClean="0">
              <a:solidFill>
                <a:schemeClr val="bg1">
                  <a:lumMod val="85000"/>
                </a:schemeClr>
              </a:solidFill>
              <a:latin typeface="Roboto Mono" charset="0"/>
              <a:ea typeface="Roboto Mono" charset="0"/>
            </a:endParaRPr>
          </a:p>
          <a:p>
            <a:pPr algn="l"/>
            <a:r>
              <a:rPr lang="en-IN" dirty="0" smtClean="0">
                <a:solidFill>
                  <a:schemeClr val="bg1">
                    <a:lumMod val="85000"/>
                  </a:schemeClr>
                </a:solidFill>
                <a:latin typeface="Roboto Mono" charset="0"/>
                <a:ea typeface="Roboto Mono" charset="0"/>
              </a:rPr>
              <a:t>3.Which has won most matches.</a:t>
            </a:r>
            <a:endParaRPr lang="en-US" dirty="0">
              <a:solidFill>
                <a:schemeClr val="bg1">
                  <a:lumMod val="85000"/>
                </a:schemeClr>
              </a:solidFill>
              <a:latin typeface="Roboto Mono" charset="0"/>
              <a:ea typeface="Roboto Mono" charset="0"/>
            </a:endParaRPr>
          </a:p>
        </p:txBody>
      </p:sp>
      <p:pic>
        <p:nvPicPr>
          <p:cNvPr id="5" name="Picture 4" descr="Screenshot_2020-04-07-23-56-00-923_com.example.nat.jpg"/>
          <p:cNvPicPr>
            <a:picLocks noChangeAspect="1"/>
          </p:cNvPicPr>
          <p:nvPr/>
        </p:nvPicPr>
        <p:blipFill>
          <a:blip r:embed="rId2"/>
          <a:stretch>
            <a:fillRect/>
          </a:stretch>
        </p:blipFill>
        <p:spPr>
          <a:xfrm>
            <a:off x="5784272"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521" y="199696"/>
            <a:ext cx="4045200" cy="792083"/>
          </a:xfrm>
        </p:spPr>
        <p:txBody>
          <a:bodyPr/>
          <a:lstStyle/>
          <a:p>
            <a:r>
              <a:rPr lang="en-IN" dirty="0" smtClean="0">
                <a:solidFill>
                  <a:schemeClr val="accent4"/>
                </a:solidFill>
              </a:rPr>
              <a:t>Analysis of cricket</a:t>
            </a:r>
            <a:endParaRPr lang="en-US" dirty="0">
              <a:solidFill>
                <a:schemeClr val="accent4"/>
              </a:solidFill>
            </a:endParaRPr>
          </a:p>
        </p:txBody>
      </p:sp>
      <p:sp>
        <p:nvSpPr>
          <p:cNvPr id="3" name="Subtitle 2"/>
          <p:cNvSpPr>
            <a:spLocks noGrp="1"/>
          </p:cNvSpPr>
          <p:nvPr>
            <p:ph type="subTitle" idx="1"/>
          </p:nvPr>
        </p:nvSpPr>
        <p:spPr>
          <a:xfrm>
            <a:off x="307542" y="1244915"/>
            <a:ext cx="4045200" cy="2727995"/>
          </a:xfrm>
        </p:spPr>
        <p:txBody>
          <a:bodyPr/>
          <a:lstStyle/>
          <a:p>
            <a:r>
              <a:rPr lang="en-IN" dirty="0" smtClean="0">
                <a:solidFill>
                  <a:schemeClr val="bg1">
                    <a:lumMod val="85000"/>
                  </a:schemeClr>
                </a:solidFill>
                <a:latin typeface="Roboto Mono" charset="0"/>
                <a:ea typeface="Roboto Mono" charset="0"/>
              </a:rPr>
              <a:t>Player analysis</a:t>
            </a:r>
          </a:p>
          <a:p>
            <a:endParaRPr lang="en-IN" dirty="0" smtClean="0">
              <a:solidFill>
                <a:schemeClr val="bg1">
                  <a:lumMod val="85000"/>
                </a:schemeClr>
              </a:solidFill>
              <a:latin typeface="Roboto Mono" charset="0"/>
              <a:ea typeface="Roboto Mono" charset="0"/>
            </a:endParaRPr>
          </a:p>
          <a:p>
            <a:pPr marL="571500" indent="-457200" algn="l"/>
            <a:r>
              <a:rPr lang="en-IN" dirty="0" smtClean="0">
                <a:solidFill>
                  <a:schemeClr val="bg1">
                    <a:lumMod val="85000"/>
                  </a:schemeClr>
                </a:solidFill>
                <a:latin typeface="Roboto Mono" charset="0"/>
                <a:ea typeface="Roboto Mono" charset="0"/>
              </a:rPr>
              <a:t>1.Based on which player has taken most wickets.</a:t>
            </a:r>
          </a:p>
          <a:p>
            <a:pPr marL="571500" indent="-457200" algn="l"/>
            <a:r>
              <a:rPr lang="en-IN" dirty="0" smtClean="0">
                <a:solidFill>
                  <a:schemeClr val="bg1">
                    <a:lumMod val="85000"/>
                  </a:schemeClr>
                </a:solidFill>
                <a:latin typeface="Roboto Mono" charset="0"/>
                <a:ea typeface="Roboto Mono" charset="0"/>
              </a:rPr>
              <a:t>2.Based on which player has made most runs.</a:t>
            </a:r>
            <a:endParaRPr lang="en-US" dirty="0">
              <a:solidFill>
                <a:schemeClr val="bg1">
                  <a:lumMod val="85000"/>
                </a:schemeClr>
              </a:solidFill>
              <a:latin typeface="Roboto Mono" charset="0"/>
              <a:ea typeface="Roboto Mono" charset="0"/>
            </a:endParaRPr>
          </a:p>
        </p:txBody>
      </p:sp>
      <p:pic>
        <p:nvPicPr>
          <p:cNvPr id="5" name="Picture 4" descr="Screenshot_2020-04-07-21-46-37-972_com.example.nat.jpg"/>
          <p:cNvPicPr>
            <a:picLocks noChangeAspect="1"/>
          </p:cNvPicPr>
          <p:nvPr/>
        </p:nvPicPr>
        <p:blipFill>
          <a:blip r:embed="rId2"/>
          <a:stretch>
            <a:fillRect/>
          </a:stretch>
        </p:blipFill>
        <p:spPr>
          <a:xfrm>
            <a:off x="5826313" y="0"/>
            <a:ext cx="2473277" cy="5143500"/>
          </a:xfrm>
          <a:prstGeom prst="rect">
            <a:avLst/>
          </a:prstGeom>
        </p:spPr>
      </p:pic>
    </p:spTree>
  </p:cSld>
  <p:clrMapOvr>
    <a:masterClrMapping/>
  </p:clrMapOvr>
  <p:transition>
    <p:wedg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541" y="210208"/>
            <a:ext cx="4045200" cy="802592"/>
          </a:xfrm>
        </p:spPr>
        <p:txBody>
          <a:bodyPr/>
          <a:lstStyle/>
          <a:p>
            <a:r>
              <a:rPr lang="en-IN" dirty="0" smtClean="0">
                <a:solidFill>
                  <a:schemeClr val="accent4"/>
                </a:solidFill>
              </a:rPr>
              <a:t>Analysis of cricket</a:t>
            </a:r>
            <a:endParaRPr lang="en-US" dirty="0">
              <a:solidFill>
                <a:schemeClr val="accent4"/>
              </a:solidFill>
            </a:endParaRPr>
          </a:p>
        </p:txBody>
      </p:sp>
      <p:sp>
        <p:nvSpPr>
          <p:cNvPr id="3" name="Subtitle 2"/>
          <p:cNvSpPr>
            <a:spLocks noGrp="1"/>
          </p:cNvSpPr>
          <p:nvPr>
            <p:ph type="subTitle" idx="1"/>
          </p:nvPr>
        </p:nvSpPr>
        <p:spPr>
          <a:xfrm>
            <a:off x="328562" y="1360530"/>
            <a:ext cx="4045200" cy="1697980"/>
          </a:xfrm>
        </p:spPr>
        <p:txBody>
          <a:bodyPr/>
          <a:lstStyle/>
          <a:p>
            <a:r>
              <a:rPr lang="en-IN" dirty="0" smtClean="0">
                <a:solidFill>
                  <a:schemeClr val="bg1">
                    <a:lumMod val="85000"/>
                  </a:schemeClr>
                </a:solidFill>
                <a:latin typeface="Roboto Mono" charset="0"/>
                <a:ea typeface="Roboto Mono" charset="0"/>
              </a:rPr>
              <a:t>Player analysis</a:t>
            </a:r>
          </a:p>
          <a:p>
            <a:endParaRPr lang="en-IN" dirty="0" smtClean="0">
              <a:solidFill>
                <a:schemeClr val="bg1">
                  <a:lumMod val="85000"/>
                </a:schemeClr>
              </a:solidFill>
              <a:latin typeface="Roboto Mono" charset="0"/>
              <a:ea typeface="Roboto Mono" charset="0"/>
            </a:endParaRPr>
          </a:p>
          <a:p>
            <a:pPr marL="571500" indent="-457200" algn="l"/>
            <a:r>
              <a:rPr lang="en-IN" dirty="0" smtClean="0">
                <a:solidFill>
                  <a:schemeClr val="bg1">
                    <a:lumMod val="85000"/>
                  </a:schemeClr>
                </a:solidFill>
                <a:latin typeface="Roboto Mono" charset="0"/>
                <a:ea typeface="Roboto Mono" charset="0"/>
              </a:rPr>
              <a:t>1.Wicket based</a:t>
            </a:r>
          </a:p>
          <a:p>
            <a:pPr marL="571500" indent="-457200" algn="l"/>
            <a:r>
              <a:rPr lang="en-IN" dirty="0" smtClean="0">
                <a:solidFill>
                  <a:schemeClr val="bg1">
                    <a:lumMod val="85000"/>
                  </a:schemeClr>
                </a:solidFill>
                <a:latin typeface="Roboto Mono" charset="0"/>
                <a:ea typeface="Roboto Mono" charset="0"/>
              </a:rPr>
              <a:t>2.Run based</a:t>
            </a:r>
            <a:endParaRPr lang="en-US" dirty="0">
              <a:solidFill>
                <a:schemeClr val="bg1">
                  <a:lumMod val="85000"/>
                </a:schemeClr>
              </a:solidFill>
              <a:latin typeface="Roboto Mono" charset="0"/>
              <a:ea typeface="Roboto Mono" charset="0"/>
            </a:endParaRPr>
          </a:p>
        </p:txBody>
      </p:sp>
      <p:pic>
        <p:nvPicPr>
          <p:cNvPr id="6" name="Picture 5" descr="Screenshot_2020-04-07-21-45-14-508_com.example.nat.jpg"/>
          <p:cNvPicPr>
            <a:picLocks noChangeAspect="1"/>
          </p:cNvPicPr>
          <p:nvPr/>
        </p:nvPicPr>
        <p:blipFill>
          <a:blip r:embed="rId2"/>
          <a:stretch>
            <a:fillRect/>
          </a:stretch>
        </p:blipFill>
        <p:spPr>
          <a:xfrm>
            <a:off x="4635063" y="199696"/>
            <a:ext cx="2207173" cy="4740166"/>
          </a:xfrm>
          <a:prstGeom prst="rect">
            <a:avLst/>
          </a:prstGeom>
        </p:spPr>
      </p:pic>
      <p:pic>
        <p:nvPicPr>
          <p:cNvPr id="7" name="Picture 6" descr="Screenshot_2020-04-07-21-45-18-741_com.example.nat.jpg"/>
          <p:cNvPicPr>
            <a:picLocks noChangeAspect="1"/>
          </p:cNvPicPr>
          <p:nvPr/>
        </p:nvPicPr>
        <p:blipFill>
          <a:blip r:embed="rId3"/>
          <a:stretch>
            <a:fillRect/>
          </a:stretch>
        </p:blipFill>
        <p:spPr>
          <a:xfrm>
            <a:off x="6915808" y="199695"/>
            <a:ext cx="2081048" cy="4729655"/>
          </a:xfrm>
          <a:prstGeom prst="rect">
            <a:avLst/>
          </a:prstGeom>
        </p:spPr>
      </p:pic>
    </p:spTree>
  </p:cSld>
  <p:clrMapOvr>
    <a:masterClrMapping/>
  </p:clrMapOvr>
  <p:transition>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p:nvPr/>
        </p:nvSpPr>
        <p:spPr>
          <a:xfrm>
            <a:off x="327525" y="232850"/>
            <a:ext cx="8549100" cy="3975600"/>
          </a:xfrm>
          <a:prstGeom prst="rect">
            <a:avLst/>
          </a:prstGeom>
          <a:noFill/>
          <a:ln>
            <a:noFill/>
          </a:ln>
        </p:spPr>
        <p:txBody>
          <a:bodyPr spcFirstLastPara="1" wrap="square" lIns="91425" tIns="91425" rIns="91425" bIns="91425" anchor="t" anchorCtr="0">
            <a:noAutofit/>
          </a:bodyPr>
          <a:lstStyle/>
          <a:p>
            <a:pPr marL="2743200" lvl="0" indent="457200" algn="l" rtl="0">
              <a:lnSpc>
                <a:spcPct val="150000"/>
              </a:lnSpc>
              <a:spcBef>
                <a:spcPts val="1200"/>
              </a:spcBef>
              <a:spcAft>
                <a:spcPts val="0"/>
              </a:spcAft>
              <a:buNone/>
            </a:pPr>
            <a:r>
              <a:rPr lang="en" sz="2400" dirty="0">
                <a:solidFill>
                  <a:srgbClr val="FF9900"/>
                </a:solidFill>
                <a:latin typeface="PT Sans Narrow"/>
                <a:ea typeface="PT Sans Narrow"/>
                <a:cs typeface="PT Sans Narrow"/>
                <a:sym typeface="PT Sans Narrow"/>
              </a:rPr>
              <a:t>CONCLUSION</a:t>
            </a:r>
            <a:endParaRPr sz="2400" dirty="0">
              <a:solidFill>
                <a:srgbClr val="FF9900"/>
              </a:solidFill>
              <a:latin typeface="PT Sans Narrow"/>
              <a:ea typeface="PT Sans Narrow"/>
              <a:cs typeface="PT Sans Narrow"/>
              <a:sym typeface="PT Sans Narrow"/>
            </a:endParaRPr>
          </a:p>
          <a:p>
            <a:pPr marL="0" lvl="0" indent="0" algn="l" rtl="0">
              <a:lnSpc>
                <a:spcPct val="150000"/>
              </a:lnSpc>
              <a:spcBef>
                <a:spcPts val="1200"/>
              </a:spcBef>
              <a:spcAft>
                <a:spcPts val="0"/>
              </a:spcAft>
              <a:buNone/>
            </a:pPr>
            <a:r>
              <a:rPr lang="en" dirty="0">
                <a:solidFill>
                  <a:srgbClr val="D9D9D9"/>
                </a:solidFill>
                <a:latin typeface="Roboto Mono"/>
                <a:ea typeface="Roboto Mono"/>
                <a:cs typeface="Roboto Mono"/>
                <a:sym typeface="Roboto Mono"/>
              </a:rPr>
              <a:t>In this application,we have looked at some key concepts like schedules data,live scoreboard for not only one sport but for multiple sports,analysis of each player on team basis as well as on an individual basis.</a:t>
            </a:r>
            <a:endParaRPr dirty="0">
              <a:solidFill>
                <a:srgbClr val="D9D9D9"/>
              </a:solidFill>
              <a:latin typeface="Roboto Mono"/>
              <a:ea typeface="Roboto Mono"/>
              <a:cs typeface="Roboto Mono"/>
              <a:sym typeface="Roboto Mono"/>
            </a:endParaRPr>
          </a:p>
          <a:p>
            <a:pPr marL="0" lvl="0" indent="0" algn="l" rtl="0">
              <a:lnSpc>
                <a:spcPct val="150000"/>
              </a:lnSpc>
              <a:spcBef>
                <a:spcPts val="1200"/>
              </a:spcBef>
              <a:spcAft>
                <a:spcPts val="0"/>
              </a:spcAft>
              <a:buNone/>
            </a:pPr>
            <a:r>
              <a:rPr lang="en" dirty="0">
                <a:solidFill>
                  <a:srgbClr val="D9D9D9"/>
                </a:solidFill>
                <a:latin typeface="Roboto Mono"/>
                <a:ea typeface="Roboto Mono"/>
                <a:cs typeface="Roboto Mono"/>
                <a:sym typeface="Roboto Mono"/>
              </a:rPr>
              <a:t>Also team and player details will be provided to each </a:t>
            </a:r>
            <a:r>
              <a:rPr lang="en" dirty="0" smtClean="0">
                <a:solidFill>
                  <a:srgbClr val="D9D9D9"/>
                </a:solidFill>
                <a:latin typeface="Roboto Mono"/>
                <a:ea typeface="Roboto Mono"/>
                <a:cs typeface="Roboto Mono"/>
                <a:sym typeface="Roboto Mono"/>
              </a:rPr>
              <a:t>other. This </a:t>
            </a:r>
            <a:r>
              <a:rPr lang="en" dirty="0">
                <a:solidFill>
                  <a:srgbClr val="D9D9D9"/>
                </a:solidFill>
                <a:latin typeface="Roboto Mono"/>
                <a:ea typeface="Roboto Mono"/>
                <a:cs typeface="Roboto Mono"/>
                <a:sym typeface="Roboto Mono"/>
              </a:rPr>
              <a:t>application will be helpful for schools and colleges for maintaining sports events.</a:t>
            </a:r>
            <a:endParaRPr dirty="0">
              <a:solidFill>
                <a:srgbClr val="D9D9D9"/>
              </a:solidFill>
              <a:latin typeface="Roboto Mono"/>
              <a:ea typeface="Roboto Mono"/>
              <a:cs typeface="Roboto Mono"/>
              <a:sym typeface="Roboto Mono"/>
            </a:endParaRPr>
          </a:p>
          <a:p>
            <a:pPr marL="0" lvl="0" indent="0" algn="ctr" rtl="0">
              <a:lnSpc>
                <a:spcPct val="150000"/>
              </a:lnSpc>
              <a:spcBef>
                <a:spcPts val="1200"/>
              </a:spcBef>
              <a:spcAft>
                <a:spcPts val="0"/>
              </a:spcAft>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150000"/>
              </a:lnSpc>
              <a:spcBef>
                <a:spcPts val="1200"/>
              </a:spcBef>
              <a:spcAft>
                <a:spcPts val="1200"/>
              </a:spcAft>
              <a:buNone/>
            </a:pPr>
            <a:endParaRPr dirty="0">
              <a:latin typeface="Open Sans"/>
              <a:ea typeface="Open Sans"/>
              <a:cs typeface="Open Sans"/>
              <a:sym typeface="Open Sans"/>
            </a:endParaRPr>
          </a:p>
        </p:txBody>
      </p:sp>
    </p:spTree>
  </p:cSld>
  <p:clrMapOvr>
    <a:masterClrMapping/>
  </p:clrMapOvr>
  <p:transition>
    <p:wedg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Tree>
  </p:cSld>
  <p:clrMapOvr>
    <a:masterClrMapping/>
  </p:clrMapOvr>
  <p:transition>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p:nvPr/>
        </p:nvSpPr>
        <p:spPr>
          <a:xfrm>
            <a:off x="113875" y="172975"/>
            <a:ext cx="8854200" cy="486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2400">
                <a:solidFill>
                  <a:srgbClr val="FF9900"/>
                </a:solidFill>
                <a:latin typeface="Proxima Nova"/>
                <a:ea typeface="Proxima Nova"/>
                <a:cs typeface="Proxima Nova"/>
                <a:sym typeface="Proxima Nova"/>
              </a:rPr>
              <a:t>UML Diagrams</a:t>
            </a:r>
            <a:endParaRPr sz="2400">
              <a:solidFill>
                <a:srgbClr val="FF9900"/>
              </a:solidFill>
              <a:latin typeface="Proxima Nova"/>
              <a:ea typeface="Proxima Nova"/>
              <a:cs typeface="Proxima Nova"/>
              <a:sym typeface="Proxima Nova"/>
            </a:endParaRPr>
          </a:p>
          <a:p>
            <a:pPr marL="0" lvl="0" indent="0" algn="just" rtl="0">
              <a:lnSpc>
                <a:spcPct val="150000"/>
              </a:lnSpc>
              <a:spcBef>
                <a:spcPts val="1200"/>
              </a:spcBef>
              <a:spcAft>
                <a:spcPts val="0"/>
              </a:spcAft>
              <a:buNone/>
            </a:pPr>
            <a:r>
              <a:rPr lang="en">
                <a:solidFill>
                  <a:srgbClr val="D9D9D9"/>
                </a:solidFill>
                <a:latin typeface="Roboto Mono"/>
                <a:ea typeface="Roboto Mono"/>
                <a:cs typeface="Roboto Mono"/>
                <a:sym typeface="Roboto Mono"/>
              </a:rPr>
              <a:t>The Unified Modeling Language(UML) is a general-purpose,development,modeling language in the field of software engineering that is intended to provide a standard way to visualize the design of system.</a:t>
            </a:r>
            <a:endParaRPr>
              <a:solidFill>
                <a:srgbClr val="D9D9D9"/>
              </a:solidFill>
              <a:latin typeface="Roboto Mono"/>
              <a:ea typeface="Roboto Mono"/>
              <a:cs typeface="Roboto Mono"/>
              <a:sym typeface="Roboto Mono"/>
            </a:endParaRPr>
          </a:p>
          <a:p>
            <a:pPr marL="0" lvl="0" indent="0" algn="ctr" rtl="0">
              <a:lnSpc>
                <a:spcPct val="150000"/>
              </a:lnSpc>
              <a:spcBef>
                <a:spcPts val="1200"/>
              </a:spcBef>
              <a:spcAft>
                <a:spcPts val="0"/>
              </a:spcAft>
              <a:buNone/>
            </a:pPr>
            <a:r>
              <a:rPr lang="en" sz="2400">
                <a:solidFill>
                  <a:srgbClr val="FF9900"/>
                </a:solidFill>
                <a:latin typeface="Proxima Nova"/>
                <a:ea typeface="Proxima Nova"/>
                <a:cs typeface="Proxima Nova"/>
                <a:sym typeface="Proxima Nova"/>
              </a:rPr>
              <a:t>Types of UML Diagrams</a:t>
            </a:r>
            <a:endParaRPr sz="2400">
              <a:solidFill>
                <a:srgbClr val="FF9900"/>
              </a:solidFill>
              <a:latin typeface="Proxima Nova"/>
              <a:ea typeface="Proxima Nova"/>
              <a:cs typeface="Proxima Nova"/>
              <a:sym typeface="Proxima Nova"/>
            </a:endParaRPr>
          </a:p>
          <a:p>
            <a:pPr marL="457200" lvl="0" indent="-317500" algn="just" rtl="0">
              <a:lnSpc>
                <a:spcPct val="150000"/>
              </a:lnSpc>
              <a:spcBef>
                <a:spcPts val="1200"/>
              </a:spcBef>
              <a:spcAft>
                <a:spcPts val="0"/>
              </a:spcAft>
              <a:buClr>
                <a:srgbClr val="D9D9D9"/>
              </a:buClr>
              <a:buSzPts val="1400"/>
              <a:buFont typeface="Roboto Mono"/>
              <a:buAutoNum type="arabicPeriod"/>
            </a:pPr>
            <a:r>
              <a:rPr lang="en">
                <a:solidFill>
                  <a:srgbClr val="D9D9D9"/>
                </a:solidFill>
                <a:latin typeface="Roboto Mono"/>
                <a:ea typeface="Roboto Mono"/>
                <a:cs typeface="Roboto Mono"/>
                <a:sym typeface="Roboto Mono"/>
              </a:rPr>
              <a:t>Class diagram</a:t>
            </a:r>
            <a:endParaRPr>
              <a:solidFill>
                <a:srgbClr val="D9D9D9"/>
              </a:solidFill>
              <a:latin typeface="Roboto Mono"/>
              <a:ea typeface="Roboto Mono"/>
              <a:cs typeface="Roboto Mono"/>
              <a:sym typeface="Roboto Mono"/>
            </a:endParaRPr>
          </a:p>
          <a:p>
            <a:pPr marL="457200" lvl="0" indent="-317500" algn="just" rtl="0">
              <a:lnSpc>
                <a:spcPct val="150000"/>
              </a:lnSpc>
              <a:spcBef>
                <a:spcPts val="0"/>
              </a:spcBef>
              <a:spcAft>
                <a:spcPts val="0"/>
              </a:spcAft>
              <a:buClr>
                <a:srgbClr val="D9D9D9"/>
              </a:buClr>
              <a:buSzPts val="1400"/>
              <a:buFont typeface="Roboto Mono"/>
              <a:buAutoNum type="arabicPeriod"/>
            </a:pPr>
            <a:r>
              <a:rPr lang="en">
                <a:solidFill>
                  <a:srgbClr val="D9D9D9"/>
                </a:solidFill>
                <a:latin typeface="Roboto Mono"/>
                <a:ea typeface="Roboto Mono"/>
                <a:cs typeface="Roboto Mono"/>
                <a:sym typeface="Roboto Mono"/>
              </a:rPr>
              <a:t>Activity diagram</a:t>
            </a:r>
            <a:endParaRPr>
              <a:solidFill>
                <a:srgbClr val="D9D9D9"/>
              </a:solidFill>
              <a:latin typeface="Roboto Mono"/>
              <a:ea typeface="Roboto Mono"/>
              <a:cs typeface="Roboto Mono"/>
              <a:sym typeface="Roboto Mono"/>
            </a:endParaRPr>
          </a:p>
          <a:p>
            <a:pPr marL="457200" lvl="0" indent="-317500" algn="just" rtl="0">
              <a:lnSpc>
                <a:spcPct val="150000"/>
              </a:lnSpc>
              <a:spcBef>
                <a:spcPts val="0"/>
              </a:spcBef>
              <a:spcAft>
                <a:spcPts val="0"/>
              </a:spcAft>
              <a:buClr>
                <a:srgbClr val="D9D9D9"/>
              </a:buClr>
              <a:buSzPts val="1400"/>
              <a:buFont typeface="Roboto Mono"/>
              <a:buAutoNum type="arabicPeriod"/>
            </a:pPr>
            <a:r>
              <a:rPr lang="en">
                <a:solidFill>
                  <a:srgbClr val="D9D9D9"/>
                </a:solidFill>
                <a:latin typeface="Roboto Mono"/>
                <a:ea typeface="Roboto Mono"/>
                <a:cs typeface="Roboto Mono"/>
                <a:sym typeface="Roboto Mono"/>
              </a:rPr>
              <a:t>Use case diagram</a:t>
            </a:r>
            <a:endParaRPr>
              <a:solidFill>
                <a:srgbClr val="D9D9D9"/>
              </a:solidFill>
              <a:latin typeface="Roboto Mono"/>
              <a:ea typeface="Roboto Mono"/>
              <a:cs typeface="Roboto Mono"/>
              <a:sym typeface="Roboto Mono"/>
            </a:endParaRPr>
          </a:p>
          <a:p>
            <a:pPr marL="457200" lvl="0" indent="-317500" algn="just" rtl="0">
              <a:lnSpc>
                <a:spcPct val="150000"/>
              </a:lnSpc>
              <a:spcBef>
                <a:spcPts val="0"/>
              </a:spcBef>
              <a:spcAft>
                <a:spcPts val="0"/>
              </a:spcAft>
              <a:buClr>
                <a:srgbClr val="D9D9D9"/>
              </a:buClr>
              <a:buSzPts val="1400"/>
              <a:buFont typeface="Roboto Mono"/>
              <a:buAutoNum type="arabicPeriod"/>
            </a:pPr>
            <a:r>
              <a:rPr lang="en">
                <a:solidFill>
                  <a:srgbClr val="D9D9D9"/>
                </a:solidFill>
                <a:latin typeface="Roboto Mono"/>
                <a:ea typeface="Roboto Mono"/>
                <a:cs typeface="Roboto Mono"/>
                <a:sym typeface="Roboto Mono"/>
              </a:rPr>
              <a:t>Sequence diagram</a:t>
            </a:r>
            <a:endParaRPr>
              <a:solidFill>
                <a:srgbClr val="D9D9D9"/>
              </a:solidFill>
              <a:latin typeface="Roboto Mono"/>
              <a:ea typeface="Roboto Mono"/>
              <a:cs typeface="Roboto Mono"/>
              <a:sym typeface="Roboto Mono"/>
            </a:endParaRPr>
          </a:p>
          <a:p>
            <a:pPr marL="457200" lvl="0" indent="-317500" algn="just" rtl="0">
              <a:lnSpc>
                <a:spcPct val="150000"/>
              </a:lnSpc>
              <a:spcBef>
                <a:spcPts val="0"/>
              </a:spcBef>
              <a:spcAft>
                <a:spcPts val="0"/>
              </a:spcAft>
              <a:buClr>
                <a:srgbClr val="D9D9D9"/>
              </a:buClr>
              <a:buSzPts val="1400"/>
              <a:buFont typeface="Roboto Mono"/>
              <a:buAutoNum type="arabicPeriod"/>
            </a:pPr>
            <a:r>
              <a:rPr lang="en">
                <a:solidFill>
                  <a:srgbClr val="D9D9D9"/>
                </a:solidFill>
                <a:latin typeface="Roboto Mono"/>
                <a:ea typeface="Roboto Mono"/>
                <a:cs typeface="Roboto Mono"/>
                <a:sym typeface="Roboto Mono"/>
              </a:rPr>
              <a:t>State chart diagram</a:t>
            </a:r>
            <a:endParaRPr>
              <a:solidFill>
                <a:srgbClr val="D9D9D9"/>
              </a:solidFill>
              <a:latin typeface="Roboto Mono"/>
              <a:ea typeface="Roboto Mono"/>
              <a:cs typeface="Roboto Mono"/>
              <a:sym typeface="Roboto Mono"/>
            </a:endParaRPr>
          </a:p>
        </p:txBody>
      </p:sp>
    </p:spTree>
  </p:cSld>
  <p:clrMapOvr>
    <a:masterClrMapping/>
  </p:clrMapOvr>
  <p:transition>
    <p:wedg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body" idx="1"/>
          </p:nvPr>
        </p:nvSpPr>
        <p:spPr>
          <a:xfrm>
            <a:off x="4803275" y="355500"/>
            <a:ext cx="4016100" cy="199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900"/>
                </a:solidFill>
              </a:rPr>
              <a:t>USE CASE DIAGRAM</a:t>
            </a:r>
            <a:endParaRPr>
              <a:solidFill>
                <a:srgbClr val="FF9900"/>
              </a:solidFill>
            </a:endParaRPr>
          </a:p>
        </p:txBody>
      </p:sp>
      <p:pic>
        <p:nvPicPr>
          <p:cNvPr id="223" name="Google Shape;223;p34"/>
          <p:cNvPicPr preferRelativeResize="0"/>
          <p:nvPr/>
        </p:nvPicPr>
        <p:blipFill>
          <a:blip r:embed="rId3">
            <a:alphaModFix/>
          </a:blip>
          <a:stretch>
            <a:fillRect/>
          </a:stretch>
        </p:blipFill>
        <p:spPr>
          <a:xfrm>
            <a:off x="293300" y="162025"/>
            <a:ext cx="3852374" cy="4916451"/>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body" idx="1"/>
          </p:nvPr>
        </p:nvSpPr>
        <p:spPr>
          <a:xfrm>
            <a:off x="5421800" y="1091375"/>
            <a:ext cx="3006300" cy="16494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a:solidFill>
                  <a:srgbClr val="FF9900"/>
                </a:solidFill>
              </a:rPr>
              <a:t>SEQUENCE DIAGRAM OF SCOREBOARD</a:t>
            </a:r>
            <a:endParaRPr>
              <a:solidFill>
                <a:srgbClr val="FF9900"/>
              </a:solidFill>
            </a:endParaRPr>
          </a:p>
          <a:p>
            <a:pPr marL="0" lvl="0" indent="0" algn="l" rtl="0">
              <a:spcBef>
                <a:spcPts val="1200"/>
              </a:spcBef>
              <a:spcAft>
                <a:spcPts val="0"/>
              </a:spcAft>
              <a:buNone/>
            </a:pPr>
            <a:endParaRPr/>
          </a:p>
        </p:txBody>
      </p:sp>
      <p:pic>
        <p:nvPicPr>
          <p:cNvPr id="229" name="Google Shape;229;p35"/>
          <p:cNvPicPr preferRelativeResize="0"/>
          <p:nvPr/>
        </p:nvPicPr>
        <p:blipFill>
          <a:blip r:embed="rId3">
            <a:alphaModFix/>
          </a:blip>
          <a:stretch>
            <a:fillRect/>
          </a:stretch>
        </p:blipFill>
        <p:spPr>
          <a:xfrm>
            <a:off x="152400" y="68075"/>
            <a:ext cx="4799650" cy="5010401"/>
          </a:xfrm>
          <a:prstGeom prst="rect">
            <a:avLst/>
          </a:prstGeom>
          <a:noFill/>
          <a:ln>
            <a:noFill/>
          </a:ln>
        </p:spPr>
      </p:pic>
    </p:spTree>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body" idx="1"/>
          </p:nvPr>
        </p:nvSpPr>
        <p:spPr>
          <a:xfrm>
            <a:off x="5596100" y="1425575"/>
            <a:ext cx="2894400" cy="930000"/>
          </a:xfrm>
          <a:prstGeom prst="rect">
            <a:avLst/>
          </a:prstGeom>
        </p:spPr>
        <p:txBody>
          <a:bodyPr spcFirstLastPara="1" wrap="square" lIns="91425" tIns="91425" rIns="91425" bIns="91425" anchor="ctr" anchorCtr="0">
            <a:noAutofit/>
          </a:bodyPr>
          <a:lstStyle/>
          <a:p>
            <a:pPr marL="0" lvl="0" indent="-228600" algn="l" rtl="0">
              <a:lnSpc>
                <a:spcPct val="150000"/>
              </a:lnSpc>
              <a:spcBef>
                <a:spcPts val="1200"/>
              </a:spcBef>
              <a:spcAft>
                <a:spcPts val="0"/>
              </a:spcAft>
              <a:buNone/>
            </a:pPr>
            <a:r>
              <a:rPr lang="en" dirty="0" smtClean="0">
                <a:solidFill>
                  <a:srgbClr val="FF9900"/>
                </a:solidFill>
              </a:rPr>
              <a:t>SEQUENCE </a:t>
            </a:r>
            <a:r>
              <a:rPr lang="en" dirty="0">
                <a:solidFill>
                  <a:srgbClr val="FF9900"/>
                </a:solidFill>
              </a:rPr>
              <a:t>DIAGRAM OF SCHEDULE</a:t>
            </a:r>
            <a:endParaRPr dirty="0">
              <a:solidFill>
                <a:srgbClr val="FF9900"/>
              </a:solidFill>
            </a:endParaRPr>
          </a:p>
          <a:p>
            <a:pPr marL="0" lvl="0" indent="0" algn="l" rtl="0">
              <a:spcBef>
                <a:spcPts val="1200"/>
              </a:spcBef>
              <a:spcAft>
                <a:spcPts val="0"/>
              </a:spcAft>
              <a:buNone/>
            </a:pPr>
            <a:endParaRPr dirty="0">
              <a:solidFill>
                <a:srgbClr val="FF9900"/>
              </a:solidFill>
            </a:endParaRPr>
          </a:p>
        </p:txBody>
      </p:sp>
      <p:pic>
        <p:nvPicPr>
          <p:cNvPr id="235" name="Google Shape;235;p36"/>
          <p:cNvPicPr preferRelativeResize="0"/>
          <p:nvPr/>
        </p:nvPicPr>
        <p:blipFill>
          <a:blip r:embed="rId3">
            <a:alphaModFix/>
          </a:blip>
          <a:stretch>
            <a:fillRect/>
          </a:stretch>
        </p:blipFill>
        <p:spPr>
          <a:xfrm>
            <a:off x="152400" y="94675"/>
            <a:ext cx="4776176" cy="4932124"/>
          </a:xfrm>
          <a:prstGeom prst="rect">
            <a:avLst/>
          </a:prstGeom>
          <a:noFill/>
          <a:ln>
            <a:noFill/>
          </a:ln>
        </p:spPr>
      </p:pic>
    </p:spTree>
  </p:cSld>
  <p:clrMapOvr>
    <a:masterClrMapping/>
  </p:clrMapOvr>
  <p:transition>
    <p:wedge/>
  </p:transition>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TotalTime>
  <Words>1193</Words>
  <Application>Microsoft Office PowerPoint</Application>
  <PresentationFormat>On-screen Show (16:9)</PresentationFormat>
  <Paragraphs>191</Paragraphs>
  <Slides>55</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Merriweather</vt:lpstr>
      <vt:lpstr>PT Sans Narrow</vt:lpstr>
      <vt:lpstr>Open Sans</vt:lpstr>
      <vt:lpstr>Roboto Slab</vt:lpstr>
      <vt:lpstr>Roboto Mono</vt:lpstr>
      <vt:lpstr>Lato</vt:lpstr>
      <vt:lpstr>Proxima Nova</vt:lpstr>
      <vt:lpstr>Times New Roman</vt:lpstr>
      <vt:lpstr>Tropic</vt:lpstr>
      <vt:lpstr>      Scoreboard with Schedule and Analysis</vt:lpstr>
      <vt:lpstr>Contents</vt:lpstr>
      <vt:lpstr>Slide 3</vt:lpstr>
      <vt:lpstr>Slide 4</vt:lpstr>
      <vt:lpstr>MODULES</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sportify</vt:lpstr>
      <vt:lpstr>Application without internet connection</vt:lpstr>
      <vt:lpstr>Login page</vt:lpstr>
      <vt:lpstr>Login page</vt:lpstr>
      <vt:lpstr>Admin side Home page</vt:lpstr>
      <vt:lpstr>User side home page</vt:lpstr>
      <vt:lpstr>Admin side schedule</vt:lpstr>
      <vt:lpstr>Admin side schedule</vt:lpstr>
      <vt:lpstr>Admin side schedule</vt:lpstr>
      <vt:lpstr>User side schedule</vt:lpstr>
      <vt:lpstr>Admin side scoreboard</vt:lpstr>
      <vt:lpstr>Admin side scoreboard-Football</vt:lpstr>
      <vt:lpstr>Admin side scoreboard-Football</vt:lpstr>
      <vt:lpstr>Admin side scoreboard-Football</vt:lpstr>
      <vt:lpstr>Admin side scoreboard-Football</vt:lpstr>
      <vt:lpstr>Admin side scoreboard-Cricket</vt:lpstr>
      <vt:lpstr>Admin side scoreboard-Cricket</vt:lpstr>
      <vt:lpstr>Admin side scoreboard-Cricket</vt:lpstr>
      <vt:lpstr>Admin side scoreboard-Cricket</vt:lpstr>
      <vt:lpstr>User side scoreboard</vt:lpstr>
      <vt:lpstr>User side scoreboard-Football</vt:lpstr>
      <vt:lpstr>User side scoreboard-Football</vt:lpstr>
      <vt:lpstr>User side scoreboard-Cricket</vt:lpstr>
      <vt:lpstr>Analysis</vt:lpstr>
      <vt:lpstr>Analysis of football</vt:lpstr>
      <vt:lpstr>Analysis of football</vt:lpstr>
      <vt:lpstr>Analysis of football</vt:lpstr>
      <vt:lpstr>Analysis of football</vt:lpstr>
      <vt:lpstr>Analysis of cricket</vt:lpstr>
      <vt:lpstr>Analysis of cricket</vt:lpstr>
      <vt:lpstr>Analysis of cricket</vt:lpstr>
      <vt:lpstr>Analysis of cricket</vt:lpstr>
      <vt:lpstr>Analysis of cricket</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Scoreboard with Schedule and Analysis</dc:title>
  <cp:lastModifiedBy>HARITA BHAVSAR</cp:lastModifiedBy>
  <cp:revision>55</cp:revision>
  <dcterms:modified xsi:type="dcterms:W3CDTF">2020-04-08T13:19:41Z</dcterms:modified>
</cp:coreProperties>
</file>